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23"/>
  </p:notesMasterIdLst>
  <p:sldIdLst>
    <p:sldId id="257" r:id="rId2"/>
    <p:sldId id="293" r:id="rId3"/>
    <p:sldId id="258" r:id="rId4"/>
    <p:sldId id="259" r:id="rId5"/>
    <p:sldId id="290" r:id="rId6"/>
    <p:sldId id="283" r:id="rId7"/>
    <p:sldId id="284" r:id="rId8"/>
    <p:sldId id="286" r:id="rId9"/>
    <p:sldId id="287" r:id="rId10"/>
    <p:sldId id="281" r:id="rId11"/>
    <p:sldId id="282" r:id="rId12"/>
    <p:sldId id="291" r:id="rId13"/>
    <p:sldId id="276" r:id="rId14"/>
    <p:sldId id="277" r:id="rId15"/>
    <p:sldId id="278" r:id="rId16"/>
    <p:sldId id="280" r:id="rId17"/>
    <p:sldId id="261" r:id="rId18"/>
    <p:sldId id="262" r:id="rId19"/>
    <p:sldId id="263" r:id="rId20"/>
    <p:sldId id="266" r:id="rId21"/>
    <p:sldId id="2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44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08946-0922-4647-99E1-B4093DCC2036}" type="datetimeFigureOut">
              <a:rPr lang="en-US" smtClean="0"/>
              <a:t>7/8/2015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92D03-528A-D648-995A-46D398D90E6A}" type="slidenum">
              <a:rPr lang="en-US" smtClean="0"/>
              <a:t>‹#›</a:t>
            </a:fld>
            <a:endParaRPr lang="en-US"/>
          </a:p>
        </p:txBody>
      </p:sp>
    </p:spTree>
    <p:extLst>
      <p:ext uri="{BB962C8B-B14F-4D97-AF65-F5344CB8AC3E}">
        <p14:creationId xmlns:p14="http://schemas.microsoft.com/office/powerpoint/2010/main" val="21698597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113F47-F82A-4D2C-8CA4-A59FECCEC3C9}" type="slidenum">
              <a:rPr lang="en-US" smtClean="0"/>
              <a:t>8</a:t>
            </a:fld>
            <a:endParaRPr lang="en-US"/>
          </a:p>
        </p:txBody>
      </p:sp>
    </p:spTree>
    <p:extLst>
      <p:ext uri="{BB962C8B-B14F-4D97-AF65-F5344CB8AC3E}">
        <p14:creationId xmlns:p14="http://schemas.microsoft.com/office/powerpoint/2010/main" val="424763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92D03-528A-D648-995A-46D398D90E6A}" type="slidenum">
              <a:rPr lang="en-US" smtClean="0"/>
              <a:t>12</a:t>
            </a:fld>
            <a:endParaRPr lang="en-US"/>
          </a:p>
        </p:txBody>
      </p:sp>
    </p:spTree>
    <p:extLst>
      <p:ext uri="{BB962C8B-B14F-4D97-AF65-F5344CB8AC3E}">
        <p14:creationId xmlns:p14="http://schemas.microsoft.com/office/powerpoint/2010/main" val="395911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21</a:t>
            </a:fld>
            <a:endParaRPr lang="en-US" dirty="0"/>
          </a:p>
        </p:txBody>
      </p:sp>
    </p:spTree>
    <p:extLst>
      <p:ext uri="{BB962C8B-B14F-4D97-AF65-F5344CB8AC3E}">
        <p14:creationId xmlns:p14="http://schemas.microsoft.com/office/powerpoint/2010/main" val="227282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9DBE86-3A80-CD4E-9B72-F484621488F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8AE005C-9D17-E541-ABCD-62F927257E4D}" type="datetimeFigureOut">
              <a:rPr lang="en-US" smtClean="0"/>
              <a:t>7/8/2015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19DBE86-3A80-CD4E-9B72-F484621488F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ntent.govdelivery.com/accounts/MDBALT/bulletins/10d262" TargetMode="External"/><Relationship Id="rId2" Type="http://schemas.openxmlformats.org/officeDocument/2006/relationships/hyperlink" Target="http://mayor.baltimorecity.gov/mayors-office-immigrant-and-multicultural-affairs-mima/new-americans-task-force"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uscis.gov/citizenship/organizations/citizenship-public-education-and-awareness-initiativ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scis.gov/sites/default/files/USCIS/files/M-1051.pdf" TargetMode="External"/><Relationship Id="rId2" Type="http://schemas.openxmlformats.org/officeDocument/2006/relationships/hyperlink" Target="http://www.uscis.gov/citizenship/organizations/libraries/citizenship-corne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citiesforcitizenship.org"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tionaljournal.com/next-america/perspectives/how-boston-encourages-u-s-citizenship-2014092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4C-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924" y="336784"/>
            <a:ext cx="2953911" cy="1708132"/>
          </a:xfrm>
          <a:prstGeom prst="rect">
            <a:avLst/>
          </a:prstGeom>
        </p:spPr>
      </p:pic>
      <p:sp>
        <p:nvSpPr>
          <p:cNvPr id="6" name="TextBox 5"/>
          <p:cNvSpPr txBox="1"/>
          <p:nvPr/>
        </p:nvSpPr>
        <p:spPr>
          <a:xfrm>
            <a:off x="948704" y="4732955"/>
            <a:ext cx="6714098" cy="369332"/>
          </a:xfrm>
          <a:prstGeom prst="rect">
            <a:avLst/>
          </a:prstGeom>
          <a:noFill/>
        </p:spPr>
        <p:txBody>
          <a:bodyPr wrap="square" rtlCol="0">
            <a:spAutoFit/>
          </a:bodyPr>
          <a:lstStyle/>
          <a:p>
            <a:pPr algn="ctr"/>
            <a:r>
              <a:rPr lang="en-US" b="1" dirty="0" smtClean="0">
                <a:solidFill>
                  <a:schemeClr val="accent3">
                    <a:lumMod val="50000"/>
                  </a:schemeClr>
                </a:solidFill>
              </a:rPr>
              <a:t>July 9, 2015   </a:t>
            </a:r>
            <a:endParaRPr lang="en-US" b="1" dirty="0">
              <a:solidFill>
                <a:schemeClr val="accent3">
                  <a:lumMod val="50000"/>
                </a:schemeClr>
              </a:solidFill>
            </a:endParaRPr>
          </a:p>
        </p:txBody>
      </p:sp>
      <p:pic>
        <p:nvPicPr>
          <p:cNvPr id="17" name="Picture 16" descr="c4c-logos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821" y="5463788"/>
            <a:ext cx="7558115" cy="1189602"/>
          </a:xfrm>
          <a:prstGeom prst="rect">
            <a:avLst/>
          </a:prstGeom>
        </p:spPr>
      </p:pic>
      <p:sp>
        <p:nvSpPr>
          <p:cNvPr id="13" name="Title 7"/>
          <p:cNvSpPr>
            <a:spLocks noGrp="1"/>
          </p:cNvSpPr>
          <p:nvPr>
            <p:ph type="ctrTitle"/>
          </p:nvPr>
        </p:nvSpPr>
        <p:spPr>
          <a:xfrm>
            <a:off x="685800" y="2335212"/>
            <a:ext cx="7848600" cy="1927225"/>
          </a:xfrm>
        </p:spPr>
        <p:txBody>
          <a:bodyPr/>
          <a:lstStyle/>
          <a:p>
            <a:pPr algn="ctr"/>
            <a:r>
              <a:rPr lang="en-US" sz="3200" b="1" dirty="0" smtClean="0">
                <a:ln w="1905"/>
                <a:solidFill>
                  <a:schemeClr val="accent1"/>
                </a:solidFill>
              </a:rPr>
              <a:t/>
            </a:r>
            <a:br>
              <a:rPr lang="en-US" sz="3200" b="1" dirty="0" smtClean="0">
                <a:ln w="1905"/>
                <a:solidFill>
                  <a:schemeClr val="accent1"/>
                </a:solidFill>
              </a:rPr>
            </a:br>
            <a:r>
              <a:rPr lang="en-US" sz="3200" b="1" dirty="0">
                <a:ln w="1905"/>
                <a:solidFill>
                  <a:schemeClr val="accent1"/>
                </a:solidFill>
              </a:rPr>
              <a:t/>
            </a:r>
            <a:br>
              <a:rPr lang="en-US" sz="3200" b="1" dirty="0">
                <a:ln w="1905"/>
                <a:solidFill>
                  <a:schemeClr val="accent1"/>
                </a:solidFill>
              </a:rPr>
            </a:br>
            <a:r>
              <a:rPr lang="en-US" sz="3200" b="1" dirty="0" smtClean="0">
                <a:ln w="1905"/>
                <a:solidFill>
                  <a:schemeClr val="accent1"/>
                </a:solidFill>
              </a:rPr>
              <a:t/>
            </a:r>
            <a:br>
              <a:rPr lang="en-US" sz="3200" b="1" dirty="0" smtClean="0">
                <a:ln w="1905"/>
                <a:solidFill>
                  <a:schemeClr val="accent1"/>
                </a:solidFill>
              </a:rPr>
            </a:br>
            <a:r>
              <a:rPr lang="en-US" sz="3200" b="1" dirty="0">
                <a:ln w="1905"/>
                <a:solidFill>
                  <a:schemeClr val="accent1"/>
                </a:solidFill>
              </a:rPr>
              <a:t/>
            </a:r>
            <a:br>
              <a:rPr lang="en-US" sz="3200" b="1" dirty="0">
                <a:ln w="1905"/>
                <a:solidFill>
                  <a:schemeClr val="accent1"/>
                </a:solidFill>
              </a:rPr>
            </a:br>
            <a:r>
              <a:rPr lang="en-US" sz="3200" b="1" dirty="0" smtClean="0">
                <a:ln w="1905"/>
                <a:solidFill>
                  <a:schemeClr val="accent1"/>
                </a:solidFill>
              </a:rPr>
              <a:t/>
            </a:r>
            <a:br>
              <a:rPr lang="en-US" sz="3200" b="1" dirty="0" smtClean="0">
                <a:ln w="1905"/>
                <a:solidFill>
                  <a:schemeClr val="accent1"/>
                </a:solidFill>
              </a:rPr>
            </a:br>
            <a:r>
              <a:rPr lang="en-US" sz="3200" b="1" dirty="0">
                <a:ln w="1905"/>
                <a:solidFill>
                  <a:schemeClr val="accent1"/>
                </a:solidFill>
              </a:rPr>
              <a:t/>
            </a:r>
            <a:br>
              <a:rPr lang="en-US" sz="3200" b="1" dirty="0">
                <a:ln w="1905"/>
                <a:solidFill>
                  <a:schemeClr val="accent1"/>
                </a:solidFill>
              </a:rPr>
            </a:br>
            <a:r>
              <a:rPr lang="en-US" sz="3200" b="1" dirty="0" smtClean="0">
                <a:ln w="1905"/>
                <a:solidFill>
                  <a:schemeClr val="accent1"/>
                </a:solidFill>
              </a:rPr>
              <a:t/>
            </a:r>
            <a:br>
              <a:rPr lang="en-US" sz="3200" b="1" dirty="0" smtClean="0">
                <a:ln w="1905"/>
                <a:solidFill>
                  <a:schemeClr val="accent1"/>
                </a:solidFill>
              </a:rPr>
            </a:br>
            <a:r>
              <a:rPr lang="en-US" sz="3200" b="1" dirty="0">
                <a:ln w="1905"/>
                <a:solidFill>
                  <a:schemeClr val="accent1"/>
                </a:solidFill>
              </a:rPr>
              <a:t/>
            </a:r>
            <a:br>
              <a:rPr lang="en-US" sz="3200" b="1" dirty="0">
                <a:ln w="1905"/>
                <a:solidFill>
                  <a:schemeClr val="accent1"/>
                </a:solidFill>
              </a:rPr>
            </a:br>
            <a:r>
              <a:rPr lang="en-US" sz="3200" b="1" dirty="0" smtClean="0">
                <a:ln w="1905"/>
                <a:solidFill>
                  <a:schemeClr val="accent1"/>
                </a:solidFill>
              </a:rPr>
              <a:t/>
            </a:r>
            <a:br>
              <a:rPr lang="en-US" sz="3200" b="1" dirty="0" smtClean="0">
                <a:ln w="1905"/>
                <a:solidFill>
                  <a:schemeClr val="accent1"/>
                </a:solidFill>
              </a:rPr>
            </a:br>
            <a:r>
              <a:rPr lang="en-US" sz="3200" b="1" dirty="0">
                <a:ln w="1905"/>
                <a:solidFill>
                  <a:schemeClr val="accent1"/>
                </a:solidFill>
              </a:rPr>
              <a:t/>
            </a:r>
            <a:br>
              <a:rPr lang="en-US" sz="3200" b="1" dirty="0">
                <a:ln w="1905"/>
                <a:solidFill>
                  <a:schemeClr val="accent1"/>
                </a:solidFill>
              </a:rPr>
            </a:br>
            <a:r>
              <a:rPr lang="en-US" sz="3200" b="1" dirty="0" smtClean="0">
                <a:ln w="1905"/>
                <a:solidFill>
                  <a:schemeClr val="accent1"/>
                </a:solidFill>
              </a:rPr>
              <a:t/>
            </a:r>
            <a:br>
              <a:rPr lang="en-US" sz="3200" b="1" dirty="0" smtClean="0">
                <a:ln w="1905"/>
                <a:solidFill>
                  <a:schemeClr val="accent1"/>
                </a:solidFill>
              </a:rPr>
            </a:br>
            <a:r>
              <a:rPr lang="en-US" sz="3200" b="1" dirty="0" smtClean="0">
                <a:ln w="1905"/>
                <a:solidFill>
                  <a:schemeClr val="accent1"/>
                </a:solidFill>
              </a:rPr>
              <a:t/>
            </a:r>
            <a:br>
              <a:rPr lang="en-US" sz="3200" b="1" dirty="0" smtClean="0">
                <a:ln w="1905"/>
                <a:solidFill>
                  <a:schemeClr val="accent1"/>
                </a:solidFill>
              </a:rPr>
            </a:br>
            <a:r>
              <a:rPr lang="en-US" sz="3200" b="1" dirty="0">
                <a:ln w="1905"/>
                <a:solidFill>
                  <a:schemeClr val="accent1"/>
                </a:solidFill>
              </a:rPr>
              <a:t/>
            </a:r>
            <a:br>
              <a:rPr lang="en-US" sz="3200" b="1" dirty="0">
                <a:ln w="1905"/>
                <a:solidFill>
                  <a:schemeClr val="accent1"/>
                </a:solidFill>
              </a:rPr>
            </a:br>
            <a:r>
              <a:rPr lang="en-US" sz="2800" b="1" dirty="0" smtClean="0">
                <a:ln w="1905"/>
                <a:solidFill>
                  <a:schemeClr val="accent1"/>
                </a:solidFill>
              </a:rPr>
              <a:t>Scaling </a:t>
            </a:r>
            <a:r>
              <a:rPr lang="en-US" sz="2800" b="1" dirty="0">
                <a:ln w="1905"/>
                <a:solidFill>
                  <a:schemeClr val="accent1"/>
                </a:solidFill>
              </a:rPr>
              <a:t>Up: </a:t>
            </a:r>
            <a:r>
              <a:rPr lang="en-US" sz="2800" b="1" dirty="0" smtClean="0">
                <a:ln w="1905"/>
                <a:solidFill>
                  <a:schemeClr val="accent1"/>
                </a:solidFill>
              </a:rPr>
              <a:t/>
            </a:r>
            <a:br>
              <a:rPr lang="en-US" sz="2800" b="1" dirty="0" smtClean="0">
                <a:ln w="1905"/>
                <a:solidFill>
                  <a:schemeClr val="accent1"/>
                </a:solidFill>
              </a:rPr>
            </a:br>
            <a:r>
              <a:rPr lang="en-US" sz="2800" b="1" dirty="0" smtClean="0">
                <a:ln w="1905"/>
                <a:solidFill>
                  <a:schemeClr val="accent1"/>
                </a:solidFill>
              </a:rPr>
              <a:t>Innovative </a:t>
            </a:r>
            <a:r>
              <a:rPr lang="en-US" sz="2800" b="1" dirty="0">
                <a:ln w="1905"/>
                <a:solidFill>
                  <a:schemeClr val="accent1"/>
                </a:solidFill>
              </a:rPr>
              <a:t>Strategies For Expanding Naturalization Capacity In Your City</a:t>
            </a:r>
            <a:br>
              <a:rPr lang="en-US" sz="2800" b="1" dirty="0">
                <a:ln w="1905"/>
                <a:solidFill>
                  <a:schemeClr val="accent1"/>
                </a:solidFill>
              </a:rPr>
            </a:br>
            <a:endParaRPr lang="en-US" sz="2800" dirty="0"/>
          </a:p>
        </p:txBody>
      </p:sp>
    </p:spTree>
    <p:extLst>
      <p:ext uri="{BB962C8B-B14F-4D97-AF65-F5344CB8AC3E}">
        <p14:creationId xmlns:p14="http://schemas.microsoft.com/office/powerpoint/2010/main" val="3552783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Building </a:t>
            </a:r>
            <a:r>
              <a:rPr lang="en-US" sz="2800" dirty="0" smtClean="0"/>
              <a:t>Support</a:t>
            </a:r>
            <a:endParaRPr lang="en-US" sz="2800" dirty="0"/>
          </a:p>
        </p:txBody>
      </p:sp>
      <p:sp>
        <p:nvSpPr>
          <p:cNvPr id="3" name="Content Placeholder 2"/>
          <p:cNvSpPr>
            <a:spLocks noGrp="1"/>
          </p:cNvSpPr>
          <p:nvPr>
            <p:ph idx="1"/>
          </p:nvPr>
        </p:nvSpPr>
        <p:spPr>
          <a:xfrm>
            <a:off x="0" y="1855433"/>
            <a:ext cx="8686799" cy="4580878"/>
          </a:xfrm>
        </p:spPr>
        <p:txBody>
          <a:bodyPr>
            <a:normAutofit/>
          </a:bodyPr>
          <a:lstStyle/>
          <a:p>
            <a:pPr lvl="2"/>
            <a:r>
              <a:rPr lang="en-US" sz="1900" dirty="0" smtClean="0"/>
              <a:t>Summer 2013: The New Americans Task Force</a:t>
            </a:r>
            <a:endParaRPr lang="en-US" sz="1900" dirty="0"/>
          </a:p>
          <a:p>
            <a:pPr lvl="2"/>
            <a:r>
              <a:rPr lang="en-US" sz="1900" dirty="0" smtClean="0"/>
              <a:t>Mayor Stephanie Rawlings-Blake as a strong advocate</a:t>
            </a:r>
          </a:p>
          <a:p>
            <a:pPr marL="685800" lvl="2" indent="0">
              <a:buNone/>
            </a:pPr>
            <a:r>
              <a:rPr lang="en-US" sz="1900" dirty="0" smtClean="0"/>
              <a:t>	      </a:t>
            </a:r>
            <a:r>
              <a:rPr lang="en-US" sz="1300" dirty="0" smtClean="0"/>
              <a:t>-May  2014: Creation of MIMA</a:t>
            </a:r>
          </a:p>
          <a:p>
            <a:pPr marL="685800" lvl="2" indent="0">
              <a:buNone/>
            </a:pPr>
            <a:r>
              <a:rPr lang="en-US" sz="1300" dirty="0"/>
              <a:t> </a:t>
            </a:r>
            <a:r>
              <a:rPr lang="en-US" sz="1300" dirty="0" smtClean="0"/>
              <a:t>            -September 2014: </a:t>
            </a:r>
            <a:r>
              <a:rPr lang="en-US" sz="1300" dirty="0" smtClean="0">
                <a:hlinkClick r:id="rId2"/>
              </a:rPr>
              <a:t>Role of Immigrants in Growing Baltimore </a:t>
            </a:r>
            <a:r>
              <a:rPr lang="en-US" sz="1300" dirty="0" smtClean="0"/>
              <a:t>released  </a:t>
            </a:r>
          </a:p>
          <a:p>
            <a:pPr marL="685800" lvl="2" indent="0">
              <a:buNone/>
            </a:pPr>
            <a:r>
              <a:rPr lang="en-US" sz="1300" dirty="0"/>
              <a:t> </a:t>
            </a:r>
            <a:r>
              <a:rPr lang="en-US" sz="1300" dirty="0" smtClean="0"/>
              <a:t>            -July 2015: Implementation of 6 to 9 Recommendations, </a:t>
            </a:r>
            <a:r>
              <a:rPr lang="en-US" sz="1300" dirty="0" smtClean="0"/>
              <a:t>including </a:t>
            </a:r>
            <a:r>
              <a:rPr lang="en-US" sz="1300" dirty="0" smtClean="0"/>
              <a:t>recommendation promoting </a:t>
            </a:r>
            <a:r>
              <a:rPr lang="en-US" sz="1300" dirty="0" smtClean="0"/>
              <a:t>             citizenship </a:t>
            </a:r>
            <a:r>
              <a:rPr lang="en-US" sz="1300" dirty="0" smtClean="0"/>
              <a:t>and the removal of barriers. </a:t>
            </a:r>
          </a:p>
          <a:p>
            <a:pPr marL="685800" lvl="2" indent="0">
              <a:buNone/>
            </a:pPr>
            <a:r>
              <a:rPr lang="en-US" sz="1300" dirty="0" smtClean="0"/>
              <a:t>	        </a:t>
            </a:r>
            <a:r>
              <a:rPr lang="en-US" sz="1300" dirty="0" smtClean="0">
                <a:hlinkClick r:id="rId3"/>
              </a:rPr>
              <a:t>(</a:t>
            </a:r>
            <a:r>
              <a:rPr lang="en-US" sz="1100" i="1" dirty="0" smtClean="0">
                <a:solidFill>
                  <a:schemeClr val="tx1"/>
                </a:solidFill>
                <a:hlinkClick r:id="rId3"/>
              </a:rPr>
              <a:t>Rawlings-Blake Review: Commemorating Our Nation’s  Independence.)</a:t>
            </a:r>
            <a:endParaRPr lang="en-US" sz="1900" dirty="0" smtClean="0"/>
          </a:p>
          <a:p>
            <a:pPr lvl="2"/>
            <a:r>
              <a:rPr lang="en-US" sz="1900" dirty="0" smtClean="0"/>
              <a:t>Data: </a:t>
            </a:r>
            <a:r>
              <a:rPr lang="en-US" sz="1900" dirty="0" smtClean="0"/>
              <a:t>Baltimore’s Immigrant Community  Over Time (1900-2010)</a:t>
            </a:r>
          </a:p>
          <a:p>
            <a:pPr marL="685800" lvl="2" indent="0">
              <a:buNone/>
            </a:pPr>
            <a:endParaRPr lang="en-US" dirty="0"/>
          </a:p>
          <a:p>
            <a:pPr marL="114300" indent="0">
              <a:buNone/>
            </a:pPr>
            <a:endParaRPr lang="en-US" dirty="0"/>
          </a:p>
          <a:p>
            <a:pPr marL="114300" indent="0">
              <a:buNone/>
            </a:pPr>
            <a:r>
              <a:rPr lang="en-US" dirty="0" smtClean="0"/>
              <a:t>	</a:t>
            </a:r>
          </a:p>
          <a:p>
            <a:pPr marL="114300" indent="0">
              <a:buNone/>
            </a:pPr>
            <a:endParaRPr lang="en-US" dirty="0" smtClean="0"/>
          </a:p>
          <a:p>
            <a:endParaRPr lang="en-US" dirty="0"/>
          </a:p>
          <a:p>
            <a:pPr marL="685800" lvl="2" indent="0">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28" y="655721"/>
            <a:ext cx="2944857" cy="919204"/>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903" y="4177192"/>
            <a:ext cx="6266193" cy="2539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55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         </a:t>
            </a:r>
            <a:r>
              <a:rPr lang="en-US" sz="1800" dirty="0" err="1" smtClean="0"/>
              <a:t>Pr</a:t>
            </a:r>
            <a:r>
              <a:rPr lang="en-US" sz="1800" dirty="0" smtClean="0"/>
              <a:t>                             Promotion </a:t>
            </a:r>
            <a:r>
              <a:rPr lang="en-US" sz="1800" dirty="0" smtClean="0"/>
              <a:t>of </a:t>
            </a:r>
            <a:r>
              <a:rPr lang="en-US" sz="1800" dirty="0" smtClean="0"/>
              <a:t>and Access to Citizenship</a:t>
            </a:r>
            <a:endParaRPr lang="en-US" sz="1800" dirty="0"/>
          </a:p>
        </p:txBody>
      </p:sp>
      <p:sp>
        <p:nvSpPr>
          <p:cNvPr id="3" name="Content Placeholder 2"/>
          <p:cNvSpPr>
            <a:spLocks noGrp="1"/>
          </p:cNvSpPr>
          <p:nvPr>
            <p:ph idx="1"/>
          </p:nvPr>
        </p:nvSpPr>
        <p:spPr>
          <a:xfrm>
            <a:off x="457200" y="1752600"/>
            <a:ext cx="8229600" cy="4710344"/>
          </a:xfrm>
        </p:spPr>
        <p:txBody>
          <a:bodyPr>
            <a:normAutofit lnSpcReduction="10000"/>
          </a:bodyPr>
          <a:lstStyle/>
          <a:p>
            <a:r>
              <a:rPr lang="en-US" sz="1600" dirty="0"/>
              <a:t>Solidifying Partnerships</a:t>
            </a:r>
          </a:p>
          <a:p>
            <a:pPr lvl="2">
              <a:buFont typeface="Courier New" panose="02070309020205020404" pitchFamily="49" charset="0"/>
              <a:buChar char="o"/>
            </a:pPr>
            <a:r>
              <a:rPr lang="en-US" sz="1600" dirty="0"/>
              <a:t>U.S Census Bureau </a:t>
            </a:r>
          </a:p>
          <a:p>
            <a:pPr lvl="2">
              <a:buFont typeface="Courier New" panose="02070309020205020404" pitchFamily="49" charset="0"/>
              <a:buChar char="o"/>
            </a:pPr>
            <a:r>
              <a:rPr lang="en-US" sz="1600" dirty="0"/>
              <a:t>Paul D. Coverdell Fellows-University of Maryland-School of Social Work</a:t>
            </a:r>
          </a:p>
          <a:p>
            <a:pPr lvl="2">
              <a:buFont typeface="Courier New" panose="02070309020205020404" pitchFamily="49" charset="0"/>
              <a:buChar char="o"/>
            </a:pPr>
            <a:r>
              <a:rPr lang="en-US" sz="1600" dirty="0"/>
              <a:t>Neighborhood Housing Services</a:t>
            </a:r>
          </a:p>
          <a:p>
            <a:pPr lvl="2">
              <a:buFont typeface="Courier New" panose="02070309020205020404" pitchFamily="49" charset="0"/>
              <a:buChar char="o"/>
            </a:pPr>
            <a:r>
              <a:rPr lang="en-US" sz="1600" dirty="0"/>
              <a:t>Service </a:t>
            </a:r>
            <a:r>
              <a:rPr lang="en-US" sz="1600" dirty="0" smtClean="0"/>
              <a:t>Providers</a:t>
            </a:r>
          </a:p>
          <a:p>
            <a:pPr lvl="2">
              <a:buFont typeface="Courier New" panose="02070309020205020404" pitchFamily="49" charset="0"/>
              <a:buChar char="o"/>
            </a:pPr>
            <a:r>
              <a:rPr lang="en-US" sz="1600" dirty="0" smtClean="0"/>
              <a:t>Enoch Pratt Free Libraries</a:t>
            </a:r>
          </a:p>
          <a:p>
            <a:pPr lvl="2">
              <a:buFont typeface="Courier New" panose="02070309020205020404" pitchFamily="49" charset="0"/>
              <a:buChar char="o"/>
            </a:pPr>
            <a:r>
              <a:rPr lang="en-US" sz="1600" dirty="0" smtClean="0"/>
              <a:t>USCIS (including use of </a:t>
            </a:r>
            <a:r>
              <a:rPr lang="en-US" sz="1600" dirty="0" smtClean="0">
                <a:hlinkClick r:id="rId2"/>
              </a:rPr>
              <a:t>new citizenship outreach materials</a:t>
            </a:r>
            <a:r>
              <a:rPr lang="en-US" sz="1600" dirty="0" smtClean="0"/>
              <a:t>)</a:t>
            </a:r>
          </a:p>
          <a:p>
            <a:pPr marL="114300" indent="0">
              <a:buNone/>
            </a:pPr>
            <a:endParaRPr lang="en-US" sz="1600" dirty="0" smtClean="0"/>
          </a:p>
          <a:p>
            <a:r>
              <a:rPr lang="en-US" sz="1600" dirty="0" smtClean="0"/>
              <a:t>Focus </a:t>
            </a:r>
            <a:r>
              <a:rPr lang="en-US" sz="1600" dirty="0"/>
              <a:t>on Financial Capacity-Building </a:t>
            </a:r>
          </a:p>
          <a:p>
            <a:pPr lvl="2">
              <a:buFont typeface="Courier New" panose="02070309020205020404" pitchFamily="49" charset="0"/>
              <a:buChar char="o"/>
            </a:pPr>
            <a:r>
              <a:rPr lang="en-US" sz="1600" dirty="0"/>
              <a:t>Financial literacy </a:t>
            </a:r>
          </a:p>
          <a:p>
            <a:pPr lvl="2">
              <a:buFont typeface="Courier New" panose="02070309020205020404" pitchFamily="49" charset="0"/>
              <a:buChar char="o"/>
            </a:pPr>
            <a:r>
              <a:rPr lang="en-US" sz="1600" dirty="0"/>
              <a:t>Small Dollar Loans</a:t>
            </a:r>
          </a:p>
          <a:p>
            <a:pPr lvl="2">
              <a:buFont typeface="Courier New" panose="02070309020205020404" pitchFamily="49" charset="0"/>
              <a:buChar char="o"/>
            </a:pPr>
            <a:r>
              <a:rPr lang="en-US" sz="1600" dirty="0"/>
              <a:t>Connectivity to small business and homeownership programs</a:t>
            </a:r>
          </a:p>
          <a:p>
            <a:pPr marL="114300" indent="0">
              <a:buNone/>
            </a:pPr>
            <a:endParaRPr lang="en-US" sz="1600" dirty="0"/>
          </a:p>
          <a:p>
            <a:r>
              <a:rPr lang="en-US" sz="1600" dirty="0"/>
              <a:t>Addressing </a:t>
            </a:r>
            <a:r>
              <a:rPr lang="en-US" sz="1600" dirty="0" smtClean="0"/>
              <a:t>Challenges</a:t>
            </a:r>
          </a:p>
          <a:p>
            <a:pPr lvl="2">
              <a:buFont typeface="Courier New" panose="02070309020205020404" pitchFamily="49" charset="0"/>
              <a:buChar char="o"/>
            </a:pPr>
            <a:r>
              <a:rPr lang="en-US" sz="1600" dirty="0" smtClean="0"/>
              <a:t>Data</a:t>
            </a:r>
          </a:p>
          <a:p>
            <a:pPr lvl="2">
              <a:buFont typeface="Courier New" panose="02070309020205020404" pitchFamily="49" charset="0"/>
              <a:buChar char="o"/>
            </a:pPr>
            <a:r>
              <a:rPr lang="en-US" sz="1600" dirty="0" smtClean="0"/>
              <a:t>Strategic &amp; Targeted Outreach </a:t>
            </a:r>
          </a:p>
          <a:p>
            <a:pPr lvl="2">
              <a:buFont typeface="Courier New" panose="02070309020205020404" pitchFamily="49" charset="0"/>
              <a:buChar char="o"/>
            </a:pPr>
            <a:r>
              <a:rPr lang="en-US" sz="1600" dirty="0" smtClean="0"/>
              <a:t>Starting Small &amp; Building Sustainability</a:t>
            </a:r>
          </a:p>
          <a:p>
            <a:pPr lvl="2">
              <a:buFont typeface="Courier New" panose="02070309020205020404" pitchFamily="49" charset="0"/>
              <a:buChar char="o"/>
            </a:pPr>
            <a:endParaRPr lang="en-US" sz="1600" dirty="0"/>
          </a:p>
          <a:p>
            <a:pPr marL="114300" indent="0">
              <a:buNone/>
            </a:pPr>
            <a:endParaRPr lang="en-US" sz="1600" dirty="0"/>
          </a:p>
          <a:p>
            <a:pPr marL="685800" lvl="2"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17" y="533400"/>
            <a:ext cx="2400536" cy="749300"/>
          </a:xfrm>
          <a:prstGeom prst="rect">
            <a:avLst/>
          </a:prstGeom>
        </p:spPr>
      </p:pic>
    </p:spTree>
    <p:extLst>
      <p:ext uri="{BB962C8B-B14F-4D97-AF65-F5344CB8AC3E}">
        <p14:creationId xmlns:p14="http://schemas.microsoft.com/office/powerpoint/2010/main" val="89089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CITY OF SAN JOSE</a:t>
            </a:r>
            <a:r>
              <a:rPr lang="en-US" sz="3600" dirty="0" smtClean="0"/>
              <a:t/>
            </a:r>
            <a:br>
              <a:rPr lang="en-US" sz="3600" dirty="0" smtClean="0"/>
            </a:br>
            <a:r>
              <a:rPr lang="en-US" sz="2000" dirty="0" smtClean="0"/>
              <a:t>Zulma Maciel, Assistant </a:t>
            </a:r>
            <a:r>
              <a:rPr lang="en-US" sz="2000" dirty="0"/>
              <a:t>to the City </a:t>
            </a:r>
            <a:r>
              <a:rPr lang="en-US" sz="2000" dirty="0" smtClean="0"/>
              <a:t>Manager, Office </a:t>
            </a:r>
            <a:r>
              <a:rPr lang="en-US" sz="2000" dirty="0"/>
              <a:t>of Immigrant Affairs</a:t>
            </a:r>
          </a:p>
        </p:txBody>
      </p:sp>
      <p:sp>
        <p:nvSpPr>
          <p:cNvPr id="3" name="Content Placeholder 2"/>
          <p:cNvSpPr>
            <a:spLocks noGrp="1"/>
          </p:cNvSpPr>
          <p:nvPr>
            <p:ph idx="1"/>
          </p:nvPr>
        </p:nvSpPr>
        <p:spPr>
          <a:xfrm>
            <a:off x="859316" y="2049136"/>
            <a:ext cx="7827484" cy="4427863"/>
          </a:xfrm>
        </p:spPr>
        <p:txBody>
          <a:bodyPr/>
          <a:lstStyle/>
          <a:p>
            <a:pPr marL="0" indent="0" algn="ctr">
              <a:buNone/>
            </a:pPr>
            <a:r>
              <a:rPr lang="en-US" dirty="0" smtClean="0"/>
              <a:t>“Our evolution over the past 50 years, from an agricultural community to become the world’s leading center of technology innovation is attributed to the entrepreneurial spirit of the people of San Jose, who have come to reside here from all corners of the world and together have grown our economy and our cultural heritage. The success of San Jose relies in good measure on facilitating citizenship for our immigrant population</a:t>
            </a:r>
            <a:r>
              <a:rPr lang="en-US" dirty="0" smtClean="0"/>
              <a:t>.”</a:t>
            </a:r>
          </a:p>
          <a:p>
            <a:pPr marL="0" indent="0" algn="r">
              <a:buNone/>
            </a:pPr>
            <a:r>
              <a:rPr lang="en-US" i="1" dirty="0" smtClean="0"/>
              <a:t>- </a:t>
            </a:r>
            <a:r>
              <a:rPr lang="en-US" i="1" dirty="0" smtClean="0"/>
              <a:t>Mayor </a:t>
            </a:r>
            <a:r>
              <a:rPr lang="en-US" i="1" dirty="0"/>
              <a:t>Sam </a:t>
            </a:r>
            <a:r>
              <a:rPr lang="en-US" i="1" dirty="0" smtClean="0"/>
              <a:t>Liccardo</a:t>
            </a:r>
          </a:p>
          <a:p>
            <a:pPr marL="0" indent="0">
              <a:buNone/>
            </a:pPr>
            <a:endParaRPr lang="en-US" dirty="0"/>
          </a:p>
        </p:txBody>
      </p:sp>
    </p:spTree>
    <p:extLst>
      <p:ext uri="{BB962C8B-B14F-4D97-AF65-F5344CB8AC3E}">
        <p14:creationId xmlns:p14="http://schemas.microsoft.com/office/powerpoint/2010/main" val="232097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p:txBody>
          <a:bodyPr wrap="square" numCol="1" anchorCtr="0" compatLnSpc="1">
            <a:prstTxWarp prst="textNoShape">
              <a:avLst/>
            </a:prstTxWarp>
          </a:bodyPr>
          <a:lstStyle/>
          <a:p>
            <a:pPr algn="ctr" eaLnBrk="1" hangingPunct="1"/>
            <a:r>
              <a:rPr lang="en-US" cap="none" dirty="0" smtClean="0"/>
              <a:t>City of San Jose, California</a:t>
            </a:r>
          </a:p>
        </p:txBody>
      </p:sp>
      <p:sp>
        <p:nvSpPr>
          <p:cNvPr id="15362" name="Text Box 5"/>
          <p:cNvSpPr txBox="1">
            <a:spLocks noChangeArrowheads="1"/>
          </p:cNvSpPr>
          <p:nvPr/>
        </p:nvSpPr>
        <p:spPr bwMode="auto">
          <a:xfrm>
            <a:off x="457200" y="1955800"/>
            <a:ext cx="3948113" cy="1130300"/>
          </a:xfrm>
          <a:prstGeom prst="rect">
            <a:avLst/>
          </a:prstGeom>
          <a:noFill/>
          <a:ln w="9525">
            <a:noFill/>
            <a:miter lim="800000"/>
            <a:headEnd/>
            <a:tailEnd/>
          </a:ln>
        </p:spPr>
        <p:txBody>
          <a:bodyPr>
            <a:spAutoFit/>
          </a:bodyPr>
          <a:lstStyle/>
          <a:p>
            <a:pPr defTabSz="914400"/>
            <a:r>
              <a:rPr lang="en-US" dirty="0">
                <a:latin typeface="Book Antiqua" pitchFamily="18" charset="0"/>
              </a:rPr>
              <a:t>San Jose Population: 1,015,785</a:t>
            </a:r>
          </a:p>
          <a:p>
            <a:pPr defTabSz="914400"/>
            <a:r>
              <a:rPr lang="en-US" dirty="0">
                <a:latin typeface="Book Antiqua" pitchFamily="18" charset="0"/>
              </a:rPr>
              <a:t>• </a:t>
            </a:r>
            <a:r>
              <a:rPr lang="en-US" sz="1600" dirty="0">
                <a:latin typeface="Book Antiqua" pitchFamily="18" charset="0"/>
              </a:rPr>
              <a:t>Largest City in Bay Area/Northern CA</a:t>
            </a:r>
          </a:p>
          <a:p>
            <a:pPr defTabSz="914400"/>
            <a:r>
              <a:rPr lang="en-US" sz="1600" dirty="0">
                <a:latin typeface="Book Antiqua" pitchFamily="18" charset="0"/>
              </a:rPr>
              <a:t>• 3rd Largest City in California</a:t>
            </a:r>
          </a:p>
          <a:p>
            <a:pPr defTabSz="914400"/>
            <a:r>
              <a:rPr lang="en-US" sz="1600" dirty="0">
                <a:latin typeface="Book Antiqua" pitchFamily="18" charset="0"/>
              </a:rPr>
              <a:t>• 10th Largest City in the United States</a:t>
            </a:r>
          </a:p>
        </p:txBody>
      </p:sp>
      <p:pic>
        <p:nvPicPr>
          <p:cNvPr id="15363" name="Picture 11" descr="san-jose"/>
          <p:cNvPicPr>
            <a:picLocks noChangeAspect="1" noChangeArrowheads="1"/>
          </p:cNvPicPr>
          <p:nvPr/>
        </p:nvPicPr>
        <p:blipFill>
          <a:blip r:embed="rId2"/>
          <a:srcRect/>
          <a:stretch>
            <a:fillRect/>
          </a:stretch>
        </p:blipFill>
        <p:spPr bwMode="auto">
          <a:xfrm>
            <a:off x="4805363" y="1663700"/>
            <a:ext cx="3965575" cy="1641475"/>
          </a:xfrm>
          <a:prstGeom prst="rect">
            <a:avLst/>
          </a:prstGeom>
          <a:noFill/>
          <a:ln w="9525">
            <a:noFill/>
            <a:miter lim="800000"/>
            <a:headEnd/>
            <a:tailEnd/>
          </a:ln>
        </p:spPr>
      </p:pic>
      <p:pic>
        <p:nvPicPr>
          <p:cNvPr id="15364" name="Picture 13" descr="image4"/>
          <p:cNvPicPr>
            <a:picLocks noChangeAspect="1" noChangeArrowheads="1"/>
          </p:cNvPicPr>
          <p:nvPr/>
        </p:nvPicPr>
        <p:blipFill>
          <a:blip r:embed="rId3"/>
          <a:srcRect/>
          <a:stretch>
            <a:fillRect/>
          </a:stretch>
        </p:blipFill>
        <p:spPr bwMode="auto">
          <a:xfrm>
            <a:off x="465138" y="3305175"/>
            <a:ext cx="3940175" cy="3413125"/>
          </a:xfrm>
          <a:prstGeom prst="rect">
            <a:avLst/>
          </a:prstGeom>
          <a:noFill/>
          <a:ln w="9525">
            <a:noFill/>
            <a:miter lim="800000"/>
            <a:headEnd/>
            <a:tailEnd/>
          </a:ln>
        </p:spPr>
      </p:pic>
      <p:sp>
        <p:nvSpPr>
          <p:cNvPr id="15365" name="Rectangle 14"/>
          <p:cNvSpPr>
            <a:spLocks noChangeArrowheads="1"/>
          </p:cNvSpPr>
          <p:nvPr/>
        </p:nvSpPr>
        <p:spPr bwMode="auto">
          <a:xfrm>
            <a:off x="4913313" y="4064000"/>
            <a:ext cx="3857625" cy="1314450"/>
          </a:xfrm>
          <a:prstGeom prst="rect">
            <a:avLst/>
          </a:prstGeom>
          <a:noFill/>
          <a:ln w="9525">
            <a:noFill/>
            <a:miter lim="800000"/>
            <a:headEnd/>
            <a:tailEnd/>
          </a:ln>
        </p:spPr>
        <p:txBody>
          <a:bodyPr>
            <a:spAutoFit/>
          </a:bodyPr>
          <a:lstStyle/>
          <a:p>
            <a:pPr defTabSz="914400"/>
            <a:r>
              <a:rPr lang="en-US" sz="1600" b="1">
                <a:latin typeface="Book Antiqua" pitchFamily="18" charset="0"/>
              </a:rPr>
              <a:t>LANGUAGE SPOKEN AT HOME</a:t>
            </a:r>
          </a:p>
          <a:p>
            <a:pPr defTabSz="914400"/>
            <a:r>
              <a:rPr lang="en-US" sz="1600">
                <a:latin typeface="Book Antiqua" pitchFamily="18" charset="0"/>
              </a:rPr>
              <a:t>   English 		43%</a:t>
            </a:r>
          </a:p>
          <a:p>
            <a:pPr defTabSz="914400"/>
            <a:r>
              <a:rPr lang="en-US" sz="1600">
                <a:latin typeface="Book Antiqua" pitchFamily="18" charset="0"/>
              </a:rPr>
              <a:t>   Spanish 	24%</a:t>
            </a:r>
          </a:p>
          <a:p>
            <a:pPr defTabSz="914400"/>
            <a:r>
              <a:rPr lang="en-US" sz="1600">
                <a:latin typeface="Book Antiqua" pitchFamily="18" charset="0"/>
              </a:rPr>
              <a:t>   Asian/Pac. Is. 	26%</a:t>
            </a:r>
          </a:p>
          <a:p>
            <a:pPr defTabSz="914400"/>
            <a:r>
              <a:rPr lang="en-US" sz="1600">
                <a:latin typeface="Book Antiqua" pitchFamily="18" charset="0"/>
              </a:rPr>
              <a:t>   Other 		  7%</a:t>
            </a:r>
          </a:p>
        </p:txBody>
      </p:sp>
    </p:spTree>
    <p:extLst>
      <p:ext uri="{BB962C8B-B14F-4D97-AF65-F5344CB8AC3E}">
        <p14:creationId xmlns:p14="http://schemas.microsoft.com/office/powerpoint/2010/main" val="3912191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p:txBody>
          <a:bodyPr wrap="square" numCol="1" anchorCtr="0" compatLnSpc="1">
            <a:prstTxWarp prst="textNoShape">
              <a:avLst/>
            </a:prstTxWarp>
          </a:bodyPr>
          <a:lstStyle/>
          <a:p>
            <a:pPr algn="ctr" eaLnBrk="1" hangingPunct="1"/>
            <a:r>
              <a:rPr lang="en-US" cap="none" dirty="0" smtClean="0"/>
              <a:t>San Jose Office of Immigrant Affairs</a:t>
            </a:r>
          </a:p>
        </p:txBody>
      </p:sp>
      <p:pic>
        <p:nvPicPr>
          <p:cNvPr id="16386" name="Picture 4" descr="city_of_san_jose"/>
          <p:cNvPicPr>
            <a:picLocks noChangeAspect="1" noChangeArrowheads="1"/>
          </p:cNvPicPr>
          <p:nvPr/>
        </p:nvPicPr>
        <p:blipFill>
          <a:blip r:embed="rId2"/>
          <a:srcRect/>
          <a:stretch>
            <a:fillRect/>
          </a:stretch>
        </p:blipFill>
        <p:spPr bwMode="auto">
          <a:xfrm>
            <a:off x="788988" y="1755775"/>
            <a:ext cx="3362325" cy="1682750"/>
          </a:xfrm>
          <a:prstGeom prst="rect">
            <a:avLst/>
          </a:prstGeom>
          <a:noFill/>
          <a:ln w="9525">
            <a:noFill/>
            <a:miter lim="800000"/>
            <a:headEnd/>
            <a:tailEnd/>
          </a:ln>
        </p:spPr>
      </p:pic>
      <p:sp>
        <p:nvSpPr>
          <p:cNvPr id="16387" name="Text Box 5"/>
          <p:cNvSpPr txBox="1">
            <a:spLocks noChangeArrowheads="1"/>
          </p:cNvSpPr>
          <p:nvPr/>
        </p:nvSpPr>
        <p:spPr bwMode="auto">
          <a:xfrm>
            <a:off x="457200" y="3438525"/>
            <a:ext cx="3930650" cy="581025"/>
          </a:xfrm>
          <a:prstGeom prst="rect">
            <a:avLst/>
          </a:prstGeom>
          <a:noFill/>
          <a:ln w="9525">
            <a:noFill/>
            <a:miter lim="800000"/>
            <a:headEnd/>
            <a:tailEnd/>
          </a:ln>
        </p:spPr>
        <p:txBody>
          <a:bodyPr>
            <a:spAutoFit/>
          </a:bodyPr>
          <a:lstStyle/>
          <a:p>
            <a:pPr algn="ctr">
              <a:spcBef>
                <a:spcPct val="50000"/>
              </a:spcBef>
            </a:pPr>
            <a:r>
              <a:rPr lang="en-US" sz="1600" dirty="0">
                <a:latin typeface="Book Antiqua" pitchFamily="18" charset="0"/>
              </a:rPr>
              <a:t>Office of Immigrant Affairs             established in 2015</a:t>
            </a:r>
          </a:p>
        </p:txBody>
      </p:sp>
      <p:sp>
        <p:nvSpPr>
          <p:cNvPr id="16388" name="Text Box 6"/>
          <p:cNvSpPr txBox="1">
            <a:spLocks noChangeArrowheads="1"/>
          </p:cNvSpPr>
          <p:nvPr/>
        </p:nvSpPr>
        <p:spPr bwMode="auto">
          <a:xfrm>
            <a:off x="4572000" y="1803400"/>
            <a:ext cx="4322763" cy="1833563"/>
          </a:xfrm>
          <a:prstGeom prst="rect">
            <a:avLst/>
          </a:prstGeom>
          <a:noFill/>
          <a:ln w="9525">
            <a:noFill/>
            <a:miter lim="800000"/>
            <a:headEnd/>
            <a:tailEnd/>
          </a:ln>
        </p:spPr>
        <p:txBody>
          <a:bodyPr>
            <a:spAutoFit/>
          </a:bodyPr>
          <a:lstStyle/>
          <a:p>
            <a:pPr marL="342900" indent="-342900" defTabSz="914400">
              <a:spcBef>
                <a:spcPct val="50000"/>
              </a:spcBef>
            </a:pPr>
            <a:r>
              <a:rPr lang="en-US" b="1">
                <a:latin typeface="Book Antiqua" pitchFamily="18" charset="0"/>
              </a:rPr>
              <a:t>Mayor and City Council directive:</a:t>
            </a:r>
          </a:p>
          <a:p>
            <a:pPr marL="342900" indent="-342900" defTabSz="914400">
              <a:spcBef>
                <a:spcPct val="50000"/>
              </a:spcBef>
              <a:buFontTx/>
              <a:buAutoNum type="arabicPeriod"/>
            </a:pPr>
            <a:r>
              <a:rPr lang="en-US" sz="1600">
                <a:latin typeface="Book Antiqua" pitchFamily="18" charset="0"/>
              </a:rPr>
              <a:t>Support local efforts related to President Obama’s Executive Action on Immigration</a:t>
            </a:r>
          </a:p>
          <a:p>
            <a:pPr marL="342900" indent="-342900" defTabSz="914400">
              <a:spcBef>
                <a:spcPct val="50000"/>
              </a:spcBef>
              <a:buFontTx/>
              <a:buAutoNum type="arabicPeriod"/>
            </a:pPr>
            <a:r>
              <a:rPr lang="en-US" sz="1600">
                <a:latin typeface="Book Antiqua" pitchFamily="18" charset="0"/>
              </a:rPr>
              <a:t>Develop a long-term plan for immigrant integration  </a:t>
            </a:r>
          </a:p>
        </p:txBody>
      </p:sp>
      <p:sp>
        <p:nvSpPr>
          <p:cNvPr id="16389" name="Rectangle 7"/>
          <p:cNvSpPr>
            <a:spLocks noChangeArrowheads="1"/>
          </p:cNvSpPr>
          <p:nvPr/>
        </p:nvSpPr>
        <p:spPr bwMode="auto">
          <a:xfrm>
            <a:off x="631825" y="4240213"/>
            <a:ext cx="8054975" cy="1970087"/>
          </a:xfrm>
          <a:prstGeom prst="rect">
            <a:avLst/>
          </a:prstGeom>
          <a:solidFill>
            <a:schemeClr val="accent1"/>
          </a:solidFill>
          <a:ln w="9525">
            <a:solidFill>
              <a:schemeClr val="tx1"/>
            </a:solidFill>
            <a:miter lim="800000"/>
            <a:headEnd/>
            <a:tailEnd/>
          </a:ln>
        </p:spPr>
        <p:txBody>
          <a:bodyPr wrap="none" anchor="ctr"/>
          <a:lstStyle/>
          <a:p>
            <a:pPr marL="342900" indent="-342900" algn="ctr" defTabSz="914400"/>
            <a:r>
              <a:rPr lang="en-US" u="sng"/>
              <a:t>Short-term Wins:</a:t>
            </a:r>
          </a:p>
          <a:p>
            <a:pPr marL="342900" indent="-342900" algn="ctr" defTabSz="914400">
              <a:buFontTx/>
              <a:buAutoNum type="alphaLcPeriod"/>
            </a:pPr>
            <a:r>
              <a:rPr lang="en-US"/>
              <a:t>Cities United for Immigration Action</a:t>
            </a:r>
          </a:p>
          <a:p>
            <a:pPr marL="342900" indent="-342900" algn="ctr" defTabSz="914400">
              <a:buFontTx/>
              <a:buAutoNum type="alphaLcPeriod"/>
            </a:pPr>
            <a:r>
              <a:rPr lang="en-US"/>
              <a:t>Cities for Citizenship</a:t>
            </a:r>
          </a:p>
          <a:p>
            <a:pPr marL="342900" indent="-342900" algn="ctr" defTabSz="914400">
              <a:buFontTx/>
              <a:buAutoNum type="alphaLcPeriod"/>
            </a:pPr>
            <a:r>
              <a:rPr lang="en-US"/>
              <a:t>$250k for implementation of DACA/DAPA</a:t>
            </a:r>
          </a:p>
          <a:p>
            <a:pPr marL="342900" indent="-342900" algn="ctr" defTabSz="914400">
              <a:buFontTx/>
              <a:buAutoNum type="alphaLcPeriod"/>
            </a:pPr>
            <a:r>
              <a:rPr lang="en-US"/>
              <a:t>1 FTE </a:t>
            </a:r>
          </a:p>
          <a:p>
            <a:pPr marL="342900" indent="-342900" algn="ctr" defTabSz="914400">
              <a:buFontTx/>
              <a:buAutoNum type="alphaLcPeriod"/>
            </a:pPr>
            <a:endParaRPr lang="en-US"/>
          </a:p>
        </p:txBody>
      </p:sp>
    </p:spTree>
    <p:extLst>
      <p:ext uri="{BB962C8B-B14F-4D97-AF65-F5344CB8AC3E}">
        <p14:creationId xmlns:p14="http://schemas.microsoft.com/office/powerpoint/2010/main" val="2389512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p:txBody>
          <a:bodyPr wrap="square" numCol="1" anchorCtr="0" compatLnSpc="1">
            <a:prstTxWarp prst="textNoShape">
              <a:avLst/>
            </a:prstTxWarp>
          </a:bodyPr>
          <a:lstStyle/>
          <a:p>
            <a:pPr algn="ctr" eaLnBrk="1" hangingPunct="1"/>
            <a:r>
              <a:rPr lang="en-US" cap="none" dirty="0" smtClean="0"/>
              <a:t>San Jose for Citizenship </a:t>
            </a:r>
            <a:r>
              <a:rPr lang="en-US" sz="1800" cap="none" dirty="0" smtClean="0"/>
              <a:t>[short-term]</a:t>
            </a:r>
          </a:p>
        </p:txBody>
      </p:sp>
      <p:graphicFrame>
        <p:nvGraphicFramePr>
          <p:cNvPr id="17477" name="Group 69"/>
          <p:cNvGraphicFramePr>
            <a:graphicFrameLocks noGrp="1"/>
          </p:cNvGraphicFramePr>
          <p:nvPr/>
        </p:nvGraphicFramePr>
        <p:xfrm>
          <a:off x="1503363" y="2273300"/>
          <a:ext cx="6161087" cy="822960"/>
        </p:xfrm>
        <a:graphic>
          <a:graphicData uri="http://schemas.openxmlformats.org/drawingml/2006/table">
            <a:tbl>
              <a:tblPr/>
              <a:tblGrid>
                <a:gridCol w="6161087"/>
              </a:tblGrid>
              <a:tr h="2746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Book Antiqua" pitchFamily="18" charset="0"/>
                          <a:cs typeface="Times New Roman" pitchFamily="18" charset="0"/>
                        </a:rPr>
                        <a:t>2015-2016</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Book Antiqua" pitchFamily="18" charset="0"/>
                          <a:cs typeface="Times New Roman" pitchFamily="18" charset="0"/>
                        </a:rPr>
                        <a:t>Partnership with United Way Silicon Valley, County of Santa Clara,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Book Antiqua" pitchFamily="18" charset="0"/>
                          <a:cs typeface="Times New Roman" pitchFamily="18" charset="0"/>
                        </a:rPr>
                        <a:t>Community Based Organizations and USCIS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Book Antiqua" pitchFamily="18" charset="0"/>
                          <a:cs typeface="Times New Roman" pitchFamily="18" charset="0"/>
                        </a:rPr>
                        <a:t>Supported by Citi Community Development and City of San Jose</a:t>
                      </a:r>
                      <a:endParaRPr kumimoji="0" lang="en-US" sz="1200" b="0" i="1" u="none" strike="noStrike" cap="none" normalizeH="0" baseline="0" smtClean="0">
                        <a:ln>
                          <a:noFill/>
                        </a:ln>
                        <a:solidFill>
                          <a:schemeClr val="tx1"/>
                        </a:solidFill>
                        <a:effectLst/>
                        <a:latin typeface="Book Antiqu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16" name="Text Box 67"/>
          <p:cNvSpPr txBox="1">
            <a:spLocks noChangeArrowheads="1"/>
          </p:cNvSpPr>
          <p:nvPr/>
        </p:nvSpPr>
        <p:spPr bwMode="auto">
          <a:xfrm>
            <a:off x="889000" y="4995863"/>
            <a:ext cx="7240588" cy="366712"/>
          </a:xfrm>
          <a:prstGeom prst="rect">
            <a:avLst/>
          </a:prstGeom>
          <a:noFill/>
          <a:ln w="9525">
            <a:noFill/>
            <a:miter lim="800000"/>
            <a:headEnd/>
            <a:tailEnd/>
          </a:ln>
        </p:spPr>
        <p:txBody>
          <a:bodyPr>
            <a:spAutoFit/>
          </a:bodyPr>
          <a:lstStyle/>
          <a:p>
            <a:pPr defTabSz="914400">
              <a:spcBef>
                <a:spcPct val="50000"/>
              </a:spcBef>
            </a:pPr>
            <a:endParaRPr lang="en-US"/>
          </a:p>
        </p:txBody>
      </p:sp>
      <p:sp>
        <p:nvSpPr>
          <p:cNvPr id="17417" name="Rectangle 68"/>
          <p:cNvSpPr>
            <a:spLocks noChangeArrowheads="1"/>
          </p:cNvSpPr>
          <p:nvPr/>
        </p:nvSpPr>
        <p:spPr bwMode="auto">
          <a:xfrm>
            <a:off x="696913" y="3379788"/>
            <a:ext cx="7750175" cy="3252787"/>
          </a:xfrm>
          <a:prstGeom prst="rect">
            <a:avLst/>
          </a:prstGeom>
          <a:noFill/>
          <a:ln w="9525">
            <a:noFill/>
            <a:miter lim="800000"/>
            <a:headEnd/>
            <a:tailEnd/>
          </a:ln>
        </p:spPr>
        <p:txBody>
          <a:bodyPr>
            <a:spAutoFit/>
          </a:bodyPr>
          <a:lstStyle/>
          <a:p>
            <a:pPr marL="342900" indent="-342900" defTabSz="914400">
              <a:buFontTx/>
              <a:buAutoNum type="arabicPeriod"/>
            </a:pPr>
            <a:r>
              <a:rPr lang="en-US" sz="1400">
                <a:latin typeface="Book Antiqua" pitchFamily="18" charset="0"/>
              </a:rPr>
              <a:t>Linguistically and culturally competent public outreach campaign</a:t>
            </a:r>
          </a:p>
          <a:p>
            <a:pPr marL="342900" indent="-342900" defTabSz="914400">
              <a:buFontTx/>
              <a:buAutoNum type="arabicPeriod"/>
            </a:pPr>
            <a:endParaRPr lang="en-US" sz="1400">
              <a:latin typeface="Book Antiqua" pitchFamily="18" charset="0"/>
            </a:endParaRPr>
          </a:p>
          <a:p>
            <a:pPr marL="342900" indent="-342900" defTabSz="914400">
              <a:buFontTx/>
              <a:buAutoNum type="arabicPeriod"/>
            </a:pPr>
            <a:r>
              <a:rPr lang="en-US" sz="1400">
                <a:latin typeface="Book Antiqua" pitchFamily="18" charset="0"/>
              </a:rPr>
              <a:t>Create Citizenship/New American Corners at San Jose Libraries</a:t>
            </a:r>
          </a:p>
          <a:p>
            <a:pPr marL="342900" indent="-342900" defTabSz="914400">
              <a:buFontTx/>
              <a:buAutoNum type="arabicPeriod"/>
            </a:pPr>
            <a:endParaRPr lang="en-US" sz="1400">
              <a:latin typeface="Book Antiqua" pitchFamily="18" charset="0"/>
            </a:endParaRPr>
          </a:p>
          <a:p>
            <a:pPr marL="342900" indent="-342900" defTabSz="914400">
              <a:buFontTx/>
              <a:buAutoNum type="arabicPeriod"/>
            </a:pPr>
            <a:r>
              <a:rPr lang="en-US" sz="1400">
                <a:latin typeface="Book Antiqua" pitchFamily="18" charset="0"/>
              </a:rPr>
              <a:t>Training on the basics of the naturalization process for community center, library, and call center City staff</a:t>
            </a:r>
          </a:p>
          <a:p>
            <a:pPr marL="342900" indent="-342900" defTabSz="914400">
              <a:buFontTx/>
              <a:buAutoNum type="arabicPeriod"/>
            </a:pPr>
            <a:endParaRPr lang="en-US" sz="1400">
              <a:latin typeface="Book Antiqua" pitchFamily="18" charset="0"/>
            </a:endParaRPr>
          </a:p>
          <a:p>
            <a:pPr marL="342900" indent="-342900" defTabSz="914400">
              <a:buFontTx/>
              <a:buAutoNum type="arabicPeriod"/>
            </a:pPr>
            <a:r>
              <a:rPr lang="en-US" sz="1400">
                <a:latin typeface="Book Antiqua" pitchFamily="18" charset="0"/>
              </a:rPr>
              <a:t>Training for CBO staff on financial literacy and develop ways to integrate into citizenship information sessions</a:t>
            </a:r>
          </a:p>
          <a:p>
            <a:pPr marL="342900" indent="-342900" defTabSz="914400">
              <a:buFontTx/>
              <a:buAutoNum type="arabicPeriod"/>
            </a:pPr>
            <a:endParaRPr lang="en-US" sz="1400">
              <a:latin typeface="Book Antiqua" pitchFamily="18" charset="0"/>
            </a:endParaRPr>
          </a:p>
          <a:p>
            <a:pPr marL="342900" indent="-342900" defTabSz="914400">
              <a:buFontTx/>
              <a:buAutoNum type="arabicPeriod"/>
            </a:pPr>
            <a:r>
              <a:rPr lang="en-US" sz="1400">
                <a:latin typeface="Book Antiqua" pitchFamily="18" charset="0"/>
              </a:rPr>
              <a:t>Naturalization Ceremony in coordination with a professional sports team</a:t>
            </a:r>
          </a:p>
          <a:p>
            <a:pPr marL="342900" indent="-342900" defTabSz="914400">
              <a:buFontTx/>
              <a:buAutoNum type="arabicPeriod"/>
            </a:pPr>
            <a:endParaRPr lang="en-US" sz="1400">
              <a:latin typeface="Book Antiqua" pitchFamily="18" charset="0"/>
            </a:endParaRPr>
          </a:p>
          <a:p>
            <a:pPr marL="342900" indent="-342900" defTabSz="914400">
              <a:buFontTx/>
              <a:buAutoNum type="arabicPeriod"/>
            </a:pPr>
            <a:r>
              <a:rPr lang="en-US" sz="1400">
                <a:latin typeface="Book Antiqua" pitchFamily="18" charset="0"/>
              </a:rPr>
              <a:t>Host Citizenship Day on September 17th. </a:t>
            </a:r>
          </a:p>
          <a:p>
            <a:pPr marL="342900" indent="-342900" defTabSz="914400"/>
            <a:endParaRPr lang="en-US" sz="1400">
              <a:latin typeface="Book Antiqua" pitchFamily="18" charset="0"/>
            </a:endParaRPr>
          </a:p>
          <a:p>
            <a:pPr marL="342900" indent="-342900" defTabSz="914400"/>
            <a:endParaRPr lang="en-US" sz="1200">
              <a:latin typeface="Book Antiqua" pitchFamily="18" charset="0"/>
            </a:endParaRPr>
          </a:p>
        </p:txBody>
      </p:sp>
      <p:sp>
        <p:nvSpPr>
          <p:cNvPr id="17418" name="Rectangle 70"/>
          <p:cNvSpPr>
            <a:spLocks noChangeArrowheads="1"/>
          </p:cNvSpPr>
          <p:nvPr/>
        </p:nvSpPr>
        <p:spPr bwMode="auto">
          <a:xfrm>
            <a:off x="307975" y="1620838"/>
            <a:ext cx="8553450" cy="482600"/>
          </a:xfrm>
          <a:prstGeom prst="rect">
            <a:avLst/>
          </a:prstGeom>
          <a:solidFill>
            <a:schemeClr val="accent1"/>
          </a:solidFill>
          <a:ln w="9525">
            <a:solidFill>
              <a:schemeClr val="tx1"/>
            </a:solidFill>
            <a:miter lim="800000"/>
            <a:headEnd/>
            <a:tailEnd/>
          </a:ln>
        </p:spPr>
        <p:txBody>
          <a:bodyPr wrap="none" anchor="ctr"/>
          <a:lstStyle/>
          <a:p>
            <a:pPr algn="ctr" defTabSz="914400"/>
            <a:r>
              <a:rPr lang="en-US"/>
              <a:t>190,000 LPRs in the County         14% of eligible residents apply each year</a:t>
            </a:r>
          </a:p>
        </p:txBody>
      </p:sp>
    </p:spTree>
    <p:extLst>
      <p:ext uri="{BB962C8B-B14F-4D97-AF65-F5344CB8AC3E}">
        <p14:creationId xmlns:p14="http://schemas.microsoft.com/office/powerpoint/2010/main" val="110200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dirty="0" smtClean="0"/>
              <a:t>San Jose for Citizenship </a:t>
            </a:r>
            <a:r>
              <a:rPr lang="en-US" sz="1800" cap="none" dirty="0" smtClean="0"/>
              <a:t>[long-term]</a:t>
            </a:r>
          </a:p>
        </p:txBody>
      </p:sp>
      <p:sp>
        <p:nvSpPr>
          <p:cNvPr id="18434" name="Text Box 5"/>
          <p:cNvSpPr txBox="1">
            <a:spLocks noChangeArrowheads="1"/>
          </p:cNvSpPr>
          <p:nvPr/>
        </p:nvSpPr>
        <p:spPr bwMode="auto">
          <a:xfrm>
            <a:off x="539750" y="1712913"/>
            <a:ext cx="8147050" cy="4768850"/>
          </a:xfrm>
          <a:prstGeom prst="rect">
            <a:avLst/>
          </a:prstGeom>
          <a:noFill/>
          <a:ln w="9525">
            <a:noFill/>
            <a:miter lim="800000"/>
            <a:headEnd/>
            <a:tailEnd/>
          </a:ln>
        </p:spPr>
        <p:txBody>
          <a:bodyPr>
            <a:spAutoFit/>
          </a:bodyPr>
          <a:lstStyle/>
          <a:p>
            <a:pPr marL="342900" indent="-342900" defTabSz="914400">
              <a:spcBef>
                <a:spcPct val="50000"/>
              </a:spcBef>
            </a:pPr>
            <a:r>
              <a:rPr lang="en-US" b="1">
                <a:latin typeface="Book Antiqua" pitchFamily="18" charset="0"/>
              </a:rPr>
              <a:t>Minimize barriers through:</a:t>
            </a:r>
          </a:p>
          <a:p>
            <a:pPr marL="342900" indent="-342900" defTabSz="914400">
              <a:spcBef>
                <a:spcPct val="50000"/>
              </a:spcBef>
              <a:buFontTx/>
              <a:buChar char="•"/>
            </a:pPr>
            <a:r>
              <a:rPr lang="en-US">
                <a:latin typeface="Book Antiqua" pitchFamily="18" charset="0"/>
              </a:rPr>
              <a:t>Education outreach</a:t>
            </a:r>
          </a:p>
          <a:p>
            <a:pPr marL="342900" indent="-342900" defTabSz="914400">
              <a:spcBef>
                <a:spcPct val="50000"/>
              </a:spcBef>
              <a:buFontTx/>
              <a:buChar char="•"/>
            </a:pPr>
            <a:r>
              <a:rPr lang="en-US">
                <a:latin typeface="Book Antiqua" pitchFamily="18" charset="0"/>
              </a:rPr>
              <a:t>English and citizenship test preparation services</a:t>
            </a:r>
          </a:p>
          <a:p>
            <a:pPr marL="342900" indent="-342900" defTabSz="914400">
              <a:spcBef>
                <a:spcPct val="50000"/>
              </a:spcBef>
              <a:buFontTx/>
              <a:buChar char="•"/>
            </a:pPr>
            <a:r>
              <a:rPr lang="en-US">
                <a:latin typeface="Book Antiqua" pitchFamily="18" charset="0"/>
              </a:rPr>
              <a:t>Microloans to cover application fee</a:t>
            </a:r>
          </a:p>
          <a:p>
            <a:pPr marL="342900" indent="-342900" defTabSz="914400">
              <a:spcBef>
                <a:spcPct val="50000"/>
              </a:spcBef>
            </a:pPr>
            <a:endParaRPr lang="en-US">
              <a:latin typeface="Book Antiqua" pitchFamily="18" charset="0"/>
            </a:endParaRPr>
          </a:p>
          <a:p>
            <a:pPr marL="342900" indent="-342900" defTabSz="914400">
              <a:spcBef>
                <a:spcPct val="50000"/>
              </a:spcBef>
            </a:pPr>
            <a:r>
              <a:rPr lang="en-US" b="1">
                <a:latin typeface="Book Antiqua" pitchFamily="18" charset="0"/>
              </a:rPr>
              <a:t>Strategy for Growth:</a:t>
            </a:r>
          </a:p>
          <a:p>
            <a:pPr marL="342900" indent="-342900" defTabSz="914400">
              <a:spcBef>
                <a:spcPct val="50000"/>
              </a:spcBef>
              <a:buFontTx/>
              <a:buAutoNum type="arabicPeriod"/>
            </a:pPr>
            <a:r>
              <a:rPr lang="en-US">
                <a:latin typeface="Book Antiqua" pitchFamily="18" charset="0"/>
              </a:rPr>
              <a:t>Identify opportunities for City departments to get involved</a:t>
            </a:r>
          </a:p>
          <a:p>
            <a:pPr marL="342900" indent="-342900" defTabSz="914400">
              <a:spcBef>
                <a:spcPct val="50000"/>
              </a:spcBef>
              <a:buFontTx/>
              <a:buAutoNum type="arabicPeriod"/>
            </a:pPr>
            <a:r>
              <a:rPr lang="en-US">
                <a:latin typeface="Book Antiqua" pitchFamily="18" charset="0"/>
              </a:rPr>
              <a:t>Determine City’s role in County Citizenship Collaborative</a:t>
            </a:r>
          </a:p>
          <a:p>
            <a:pPr marL="342900" indent="-342900" defTabSz="914400">
              <a:spcBef>
                <a:spcPct val="50000"/>
              </a:spcBef>
              <a:buFontTx/>
              <a:buAutoNum type="arabicPeriod"/>
            </a:pPr>
            <a:r>
              <a:rPr lang="en-US">
                <a:latin typeface="Book Antiqua" pitchFamily="18" charset="0"/>
              </a:rPr>
              <a:t>Work with financial institutions to offer microloans </a:t>
            </a:r>
          </a:p>
          <a:p>
            <a:pPr marL="342900" indent="-342900" defTabSz="914400">
              <a:spcBef>
                <a:spcPct val="50000"/>
              </a:spcBef>
              <a:buFontTx/>
              <a:buAutoNum type="arabicPeriod"/>
            </a:pPr>
            <a:r>
              <a:rPr lang="en-US">
                <a:latin typeface="Book Antiqua" pitchFamily="18" charset="0"/>
              </a:rPr>
              <a:t>Create a prospect profile list of potential private funders and an associated fund development plan</a:t>
            </a:r>
          </a:p>
          <a:p>
            <a:pPr marL="342900" indent="-342900" defTabSz="914400">
              <a:spcBef>
                <a:spcPct val="50000"/>
              </a:spcBef>
              <a:buFontTx/>
              <a:buAutoNum type="arabicPeriod"/>
            </a:pPr>
            <a:endParaRPr lang="en-US">
              <a:latin typeface="Book Antiqua" pitchFamily="18" charset="0"/>
            </a:endParaRPr>
          </a:p>
        </p:txBody>
      </p:sp>
      <p:pic>
        <p:nvPicPr>
          <p:cNvPr id="18435" name="Picture 6" descr="Visitors%20Main%20Page"/>
          <p:cNvPicPr>
            <a:picLocks noChangeAspect="1" noChangeArrowheads="1"/>
          </p:cNvPicPr>
          <p:nvPr/>
        </p:nvPicPr>
        <p:blipFill>
          <a:blip r:embed="rId2"/>
          <a:srcRect/>
          <a:stretch>
            <a:fillRect/>
          </a:stretch>
        </p:blipFill>
        <p:spPr bwMode="auto">
          <a:xfrm>
            <a:off x="6765925" y="1619250"/>
            <a:ext cx="2070100" cy="2266950"/>
          </a:xfrm>
          <a:prstGeom prst="rect">
            <a:avLst/>
          </a:prstGeom>
          <a:noFill/>
          <a:ln w="9525">
            <a:noFill/>
            <a:miter lim="800000"/>
            <a:headEnd/>
            <a:tailEnd/>
          </a:ln>
        </p:spPr>
      </p:pic>
    </p:spTree>
    <p:extLst>
      <p:ext uri="{BB962C8B-B14F-4D97-AF65-F5344CB8AC3E}">
        <p14:creationId xmlns:p14="http://schemas.microsoft.com/office/powerpoint/2010/main" val="3801167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02" y="533400"/>
            <a:ext cx="8554598" cy="990600"/>
          </a:xfrm>
        </p:spPr>
        <p:txBody>
          <a:bodyPr>
            <a:noAutofit/>
          </a:bodyPr>
          <a:lstStyle/>
          <a:p>
            <a:pPr algn="ctr"/>
            <a:r>
              <a:rPr lang="en-US" sz="2800" dirty="0" smtClean="0"/>
              <a:t>Strategies for Expanding </a:t>
            </a:r>
            <a:r>
              <a:rPr lang="en-US" sz="2800" dirty="0" smtClean="0"/>
              <a:t>Naturalization </a:t>
            </a:r>
            <a:r>
              <a:rPr lang="en-US" sz="2800" dirty="0"/>
              <a:t>W</a:t>
            </a:r>
            <a:r>
              <a:rPr lang="en-US" sz="2800" dirty="0" smtClean="0"/>
              <a:t>ork </a:t>
            </a:r>
            <a:r>
              <a:rPr lang="en-US" sz="2800" dirty="0" smtClean="0"/>
              <a:t>in </a:t>
            </a:r>
            <a:r>
              <a:rPr lang="en-US" sz="2800" dirty="0" smtClean="0"/>
              <a:t>Your </a:t>
            </a:r>
            <a:r>
              <a:rPr lang="en-US" sz="2800" dirty="0" smtClean="0"/>
              <a:t>City</a:t>
            </a:r>
            <a:endParaRPr lang="en-US" sz="2800" dirty="0"/>
          </a:p>
        </p:txBody>
      </p:sp>
      <p:sp>
        <p:nvSpPr>
          <p:cNvPr id="3" name="Content Placeholder 2"/>
          <p:cNvSpPr>
            <a:spLocks noGrp="1"/>
          </p:cNvSpPr>
          <p:nvPr>
            <p:ph idx="1"/>
          </p:nvPr>
        </p:nvSpPr>
        <p:spPr/>
        <p:txBody>
          <a:bodyPr>
            <a:normAutofit/>
          </a:bodyPr>
          <a:lstStyle/>
          <a:p>
            <a:r>
              <a:rPr lang="en-US" sz="2200" dirty="0" smtClean="0"/>
              <a:t>Find the “Integration hubs” in your community. Citizenship Corners are low-cost and USCIS has many resources on-line to create one.</a:t>
            </a:r>
          </a:p>
          <a:p>
            <a:r>
              <a:rPr lang="en-US" sz="2200" dirty="0" smtClean="0"/>
              <a:t>Explore innovative staffing models to expand the work: AmeriCorps, </a:t>
            </a:r>
            <a:r>
              <a:rPr lang="en-US" sz="2200" dirty="0" smtClean="0"/>
              <a:t>interns</a:t>
            </a:r>
            <a:r>
              <a:rPr lang="en-US" sz="2200" dirty="0" smtClean="0"/>
              <a:t>, and community volunteers are crucial for outreach strategies.</a:t>
            </a:r>
          </a:p>
          <a:p>
            <a:r>
              <a:rPr lang="en-US" sz="2200" dirty="0" smtClean="0"/>
              <a:t>Develop </a:t>
            </a:r>
            <a:r>
              <a:rPr lang="en-US" sz="2200" dirty="0" smtClean="0"/>
              <a:t>public-private </a:t>
            </a:r>
            <a:r>
              <a:rPr lang="en-US" sz="2200" dirty="0" smtClean="0"/>
              <a:t>partnerships and collaborative fundraising models.</a:t>
            </a:r>
          </a:p>
          <a:p>
            <a:r>
              <a:rPr lang="en-US" sz="2200" dirty="0" smtClean="0"/>
              <a:t>Involve </a:t>
            </a:r>
            <a:r>
              <a:rPr lang="en-US" sz="2200" dirty="0"/>
              <a:t>commissioners and community stakeholders in the long-range strategic planning to ensure naturalization work is </a:t>
            </a:r>
            <a:r>
              <a:rPr lang="en-US" sz="2200" dirty="0" smtClean="0"/>
              <a:t>institutionalized </a:t>
            </a:r>
            <a:r>
              <a:rPr lang="en-US" sz="2200" dirty="0"/>
              <a:t>beyond the current administration.</a:t>
            </a:r>
          </a:p>
          <a:p>
            <a:endParaRPr lang="en-US" dirty="0" smtClean="0"/>
          </a:p>
          <a:p>
            <a:endParaRPr lang="en-US" dirty="0"/>
          </a:p>
        </p:txBody>
      </p:sp>
    </p:spTree>
    <p:extLst>
      <p:ext uri="{BB962C8B-B14F-4D97-AF65-F5344CB8AC3E}">
        <p14:creationId xmlns:p14="http://schemas.microsoft.com/office/powerpoint/2010/main" val="1253892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Setting up a New Americans Corner</a:t>
            </a:r>
            <a:endParaRPr lang="en-US" dirty="0">
              <a:solidFill>
                <a:schemeClr val="accent1"/>
              </a:solidFill>
            </a:endParaRPr>
          </a:p>
        </p:txBody>
      </p:sp>
      <p:sp>
        <p:nvSpPr>
          <p:cNvPr id="5" name="Content Placeholder 4"/>
          <p:cNvSpPr>
            <a:spLocks noGrp="1"/>
          </p:cNvSpPr>
          <p:nvPr>
            <p:ph idx="1"/>
          </p:nvPr>
        </p:nvSpPr>
        <p:spPr/>
        <p:txBody>
          <a:bodyPr>
            <a:normAutofit/>
          </a:bodyPr>
          <a:lstStyle/>
          <a:p>
            <a:r>
              <a:rPr lang="en-US" sz="2800" dirty="0"/>
              <a:t>USCIS provides detailed steps </a:t>
            </a:r>
            <a:r>
              <a:rPr lang="en-US" sz="2800" dirty="0" smtClean="0"/>
              <a:t>on </a:t>
            </a:r>
            <a:r>
              <a:rPr lang="en-US" sz="2800" dirty="0"/>
              <a:t>setting up a citizenship </a:t>
            </a:r>
            <a:r>
              <a:rPr lang="en-US" sz="2800" dirty="0" smtClean="0"/>
              <a:t>corner:  </a:t>
            </a:r>
            <a:r>
              <a:rPr lang="en-US" sz="2800" dirty="0" smtClean="0">
                <a:hlinkClick r:id="rId2"/>
              </a:rPr>
              <a:t>http</a:t>
            </a:r>
            <a:r>
              <a:rPr lang="en-US" sz="2800" dirty="0">
                <a:hlinkClick r:id="rId2"/>
              </a:rPr>
              <a:t>://www.uscis.gov/citizenship/organizations/libraries/citizenship-</a:t>
            </a:r>
            <a:r>
              <a:rPr lang="en-US" sz="2800" dirty="0" smtClean="0">
                <a:hlinkClick r:id="rId2"/>
              </a:rPr>
              <a:t>corners</a:t>
            </a:r>
            <a:r>
              <a:rPr lang="en-US" sz="2800" dirty="0" smtClean="0"/>
              <a:t> </a:t>
            </a:r>
          </a:p>
          <a:p>
            <a:r>
              <a:rPr lang="en-US" sz="2800" dirty="0" smtClean="0"/>
              <a:t>Download the USCIS Civics &amp; Citizenship Toolkit</a:t>
            </a:r>
          </a:p>
          <a:p>
            <a:r>
              <a:rPr lang="en-US" sz="2800" dirty="0" smtClean="0"/>
              <a:t>Have plenty copies of Form N-400 available</a:t>
            </a:r>
          </a:p>
          <a:p>
            <a:r>
              <a:rPr lang="en-US" sz="2800" dirty="0" smtClean="0"/>
              <a:t>Download and print </a:t>
            </a:r>
            <a:r>
              <a:rPr lang="en-US" sz="2800" dirty="0">
                <a:hlinkClick r:id="rId3"/>
              </a:rPr>
              <a:t>10 Steps to Naturalization </a:t>
            </a:r>
            <a:r>
              <a:rPr lang="en-US" sz="2800" dirty="0" smtClean="0"/>
              <a:t>USCIS </a:t>
            </a:r>
            <a:r>
              <a:rPr lang="en-US" sz="2800" dirty="0"/>
              <a:t>Guide</a:t>
            </a:r>
          </a:p>
          <a:p>
            <a:endParaRPr lang="en-US" dirty="0" smtClean="0"/>
          </a:p>
          <a:p>
            <a:endParaRPr lang="en-US" dirty="0"/>
          </a:p>
        </p:txBody>
      </p:sp>
    </p:spTree>
    <p:extLst>
      <p:ext uri="{BB962C8B-B14F-4D97-AF65-F5344CB8AC3E}">
        <p14:creationId xmlns:p14="http://schemas.microsoft.com/office/powerpoint/2010/main" val="42793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Staffing Suggestions </a:t>
            </a:r>
            <a:endParaRPr lang="en-US" sz="4400" dirty="0"/>
          </a:p>
        </p:txBody>
      </p:sp>
      <p:sp>
        <p:nvSpPr>
          <p:cNvPr id="3" name="Content Placeholder 2"/>
          <p:cNvSpPr>
            <a:spLocks noGrp="1"/>
          </p:cNvSpPr>
          <p:nvPr>
            <p:ph idx="1"/>
          </p:nvPr>
        </p:nvSpPr>
        <p:spPr/>
        <p:txBody>
          <a:bodyPr/>
          <a:lstStyle/>
          <a:p>
            <a:r>
              <a:rPr lang="en-US" sz="3200" dirty="0" smtClean="0"/>
              <a:t>Create pipeline for future staffing through </a:t>
            </a:r>
            <a:r>
              <a:rPr lang="en-US" sz="3200" dirty="0" err="1" smtClean="0"/>
              <a:t>Americorps</a:t>
            </a:r>
            <a:r>
              <a:rPr lang="en-US" sz="3200" dirty="0" smtClean="0"/>
              <a:t> </a:t>
            </a:r>
            <a:r>
              <a:rPr lang="en-US" sz="3200" dirty="0" smtClean="0"/>
              <a:t>and intern placements.</a:t>
            </a:r>
            <a:endParaRPr lang="en-US" sz="3200" dirty="0" smtClean="0"/>
          </a:p>
          <a:p>
            <a:r>
              <a:rPr lang="en-US" sz="3200" dirty="0" smtClean="0"/>
              <a:t>Partner with </a:t>
            </a:r>
            <a:r>
              <a:rPr lang="en-US" sz="3200" dirty="0" smtClean="0"/>
              <a:t>Volunteers </a:t>
            </a:r>
            <a:r>
              <a:rPr lang="en-US" sz="3200" dirty="0" smtClean="0"/>
              <a:t>of America, Peace Corps (returned volunteers) and </a:t>
            </a:r>
            <a:r>
              <a:rPr lang="en-US" sz="3200" dirty="0" smtClean="0"/>
              <a:t>universities</a:t>
            </a:r>
            <a:endParaRPr lang="en-US" sz="3200" dirty="0" smtClean="0"/>
          </a:p>
          <a:p>
            <a:pPr marL="0" indent="0">
              <a:buNone/>
            </a:pPr>
            <a:endParaRPr lang="en-US" dirty="0"/>
          </a:p>
        </p:txBody>
      </p:sp>
    </p:spTree>
    <p:extLst>
      <p:ext uri="{BB962C8B-B14F-4D97-AF65-F5344CB8AC3E}">
        <p14:creationId xmlns:p14="http://schemas.microsoft.com/office/powerpoint/2010/main" val="174874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endParaRPr lang="en-US" dirty="0"/>
          </a:p>
        </p:txBody>
      </p:sp>
      <p:sp>
        <p:nvSpPr>
          <p:cNvPr id="3" name="Content Placeholder 2"/>
          <p:cNvSpPr>
            <a:spLocks noGrp="1"/>
          </p:cNvSpPr>
          <p:nvPr>
            <p:ph idx="1"/>
          </p:nvPr>
        </p:nvSpPr>
        <p:spPr/>
        <p:txBody>
          <a:bodyPr/>
          <a:lstStyle/>
          <a:p>
            <a:pPr marL="114300" indent="0">
              <a:buNone/>
            </a:pPr>
            <a:endParaRPr lang="en-US" sz="1800" dirty="0" smtClean="0">
              <a:solidFill>
                <a:srgbClr val="3D484D"/>
              </a:solidFill>
            </a:endParaRPr>
          </a:p>
          <a:p>
            <a:pPr marL="114300" indent="0">
              <a:buNone/>
            </a:pPr>
            <a:r>
              <a:rPr lang="en-US" sz="2000" dirty="0" smtClean="0"/>
              <a:t>Cities </a:t>
            </a:r>
            <a:r>
              <a:rPr lang="en-US" sz="2000" dirty="0"/>
              <a:t>for Citizenship (C4C) is a major national initiative aimed at increasing citizenship among eligible U.S. permanent residents and encouraging cities across the country to invest in citizenship programs. </a:t>
            </a:r>
            <a:r>
              <a:rPr lang="en-US" sz="2000" dirty="0" smtClean="0"/>
              <a:t>C4C </a:t>
            </a:r>
            <a:r>
              <a:rPr lang="en-US" sz="2000" dirty="0"/>
              <a:t>is chaired by New York City Mayor Bill de </a:t>
            </a:r>
            <a:r>
              <a:rPr lang="en-US" sz="2000" dirty="0" err="1"/>
              <a:t>Blasio</a:t>
            </a:r>
            <a:r>
              <a:rPr lang="en-US" sz="2000" dirty="0"/>
              <a:t>, Chicago Mayor Rahm Emanuel, and Los Angeles Mayor Eric </a:t>
            </a:r>
            <a:r>
              <a:rPr lang="en-US" sz="2000" dirty="0" err="1"/>
              <a:t>Garcetti</a:t>
            </a:r>
            <a:r>
              <a:rPr lang="en-US" sz="2000" dirty="0"/>
              <a:t>, with support from the Center for Popular Democracy and the National Partnership for New Americans. Citi Community Development is the Founding Corporate Partner</a:t>
            </a:r>
            <a:r>
              <a:rPr lang="en-US" sz="2000" dirty="0" smtClean="0"/>
              <a:t>.</a:t>
            </a:r>
            <a:endParaRPr lang="en-US" sz="2000" dirty="0">
              <a:solidFill>
                <a:srgbClr val="3D484D"/>
              </a:solidFill>
            </a:endParaRPr>
          </a:p>
          <a:p>
            <a:pPr marL="114300" indent="0" algn="ctr">
              <a:buNone/>
            </a:pPr>
            <a:r>
              <a:rPr lang="en-US" b="1" dirty="0">
                <a:solidFill>
                  <a:srgbClr val="EA5D00"/>
                </a:solidFill>
              </a:rPr>
              <a:t>Participating Cities: </a:t>
            </a:r>
          </a:p>
          <a:p>
            <a:endParaRPr lang="en-US" dirty="0"/>
          </a:p>
        </p:txBody>
      </p:sp>
      <p:pic>
        <p:nvPicPr>
          <p:cNvPr id="4" name="Picture 3" descr="C4C-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50359" y="184150"/>
            <a:ext cx="3198560" cy="1849602"/>
          </a:xfrm>
          <a:prstGeom prst="rect">
            <a:avLst/>
          </a:prstGeom>
        </p:spPr>
      </p:pic>
      <p:sp>
        <p:nvSpPr>
          <p:cNvPr id="6" name="TextBox 5"/>
          <p:cNvSpPr txBox="1"/>
          <p:nvPr/>
        </p:nvSpPr>
        <p:spPr>
          <a:xfrm>
            <a:off x="514727" y="4941684"/>
            <a:ext cx="7903357" cy="1477328"/>
          </a:xfrm>
          <a:prstGeom prst="rect">
            <a:avLst/>
          </a:prstGeom>
          <a:noFill/>
        </p:spPr>
        <p:txBody>
          <a:bodyPr wrap="square" rtlCol="0">
            <a:spAutoFit/>
          </a:bodyPr>
          <a:lstStyle/>
          <a:p>
            <a:pPr algn="ctr"/>
            <a:r>
              <a:rPr lang="en-US" dirty="0"/>
              <a:t>Atlanta, GA · Baltimore, MD · Boston, MA · Chattanooga, </a:t>
            </a:r>
            <a:r>
              <a:rPr lang="en-US" dirty="0" smtClean="0"/>
              <a:t>TN · </a:t>
            </a:r>
            <a:r>
              <a:rPr lang="en-US" dirty="0"/>
              <a:t>Chicago, </a:t>
            </a:r>
            <a:r>
              <a:rPr lang="en-US" dirty="0" smtClean="0"/>
              <a:t>IL · </a:t>
            </a:r>
            <a:r>
              <a:rPr lang="en-US" dirty="0"/>
              <a:t>Denver, CO · Los Angeles, </a:t>
            </a:r>
            <a:r>
              <a:rPr lang="en-US" dirty="0" smtClean="0"/>
              <a:t>CA· Nashville</a:t>
            </a:r>
            <a:r>
              <a:rPr lang="en-US" dirty="0"/>
              <a:t>, TN · New York, </a:t>
            </a:r>
            <a:r>
              <a:rPr lang="en-US" dirty="0" smtClean="0"/>
              <a:t>NY </a:t>
            </a:r>
            <a:r>
              <a:rPr lang="en-US" dirty="0"/>
              <a:t>· </a:t>
            </a:r>
            <a:r>
              <a:rPr lang="en-US" dirty="0" smtClean="0"/>
              <a:t> Milwaukee</a:t>
            </a:r>
            <a:r>
              <a:rPr lang="en-US" dirty="0"/>
              <a:t>, WI </a:t>
            </a:r>
            <a:r>
              <a:rPr lang="en-US" dirty="0" smtClean="0"/>
              <a:t>· Philadelphia</a:t>
            </a:r>
            <a:r>
              <a:rPr lang="en-US" dirty="0"/>
              <a:t>, PA · </a:t>
            </a:r>
            <a:r>
              <a:rPr lang="en-US" dirty="0" smtClean="0"/>
              <a:t>Pittsburgh</a:t>
            </a:r>
            <a:r>
              <a:rPr lang="en-US" dirty="0"/>
              <a:t>, PA </a:t>
            </a:r>
            <a:r>
              <a:rPr lang="en-US" dirty="0" smtClean="0"/>
              <a:t>· Reading, PA · </a:t>
            </a:r>
            <a:r>
              <a:rPr lang="en-US" dirty="0"/>
              <a:t>San </a:t>
            </a:r>
            <a:r>
              <a:rPr lang="en-US" dirty="0" smtClean="0"/>
              <a:t>Francisco, CA</a:t>
            </a:r>
            <a:r>
              <a:rPr lang="en-US" dirty="0"/>
              <a:t> ·</a:t>
            </a:r>
          </a:p>
          <a:p>
            <a:pPr algn="ctr"/>
            <a:r>
              <a:rPr lang="en-US" dirty="0" smtClean="0"/>
              <a:t> </a:t>
            </a:r>
            <a:r>
              <a:rPr lang="en-US" dirty="0" smtClean="0"/>
              <a:t>San Jose</a:t>
            </a:r>
            <a:r>
              <a:rPr lang="en-US" dirty="0"/>
              <a:t>, CA · Seattle</a:t>
            </a:r>
            <a:r>
              <a:rPr lang="en-US" dirty="0" smtClean="0"/>
              <a:t>, </a:t>
            </a:r>
            <a:r>
              <a:rPr lang="en-US" dirty="0"/>
              <a:t>WA · Washington, DC </a:t>
            </a:r>
          </a:p>
          <a:p>
            <a:pPr algn="ctr"/>
            <a:endParaRPr lang="en-US" b="1" dirty="0">
              <a:solidFill>
                <a:schemeClr val="accent6">
                  <a:lumMod val="75000"/>
                </a:schemeClr>
              </a:solidFill>
            </a:endParaRPr>
          </a:p>
        </p:txBody>
      </p:sp>
    </p:spTree>
    <p:extLst>
      <p:ext uri="{BB962C8B-B14F-4D97-AF65-F5344CB8AC3E}">
        <p14:creationId xmlns:p14="http://schemas.microsoft.com/office/powerpoint/2010/main" val="3770838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Discussion</a:t>
            </a:r>
            <a:endParaRPr lang="en-US" sz="4400" dirty="0"/>
          </a:p>
        </p:txBody>
      </p:sp>
      <p:sp>
        <p:nvSpPr>
          <p:cNvPr id="3" name="Content Placeholder 2"/>
          <p:cNvSpPr>
            <a:spLocks noGrp="1"/>
          </p:cNvSpPr>
          <p:nvPr>
            <p:ph idx="1"/>
          </p:nvPr>
        </p:nvSpPr>
        <p:spPr/>
        <p:txBody>
          <a:bodyPr>
            <a:normAutofit/>
          </a:bodyPr>
          <a:lstStyle/>
          <a:p>
            <a:pPr marL="0" indent="0">
              <a:buNone/>
            </a:pPr>
            <a:r>
              <a:rPr lang="en-US" sz="3600" dirty="0" smtClean="0"/>
              <a:t>What challenges and opportunities does your initiative face in expanding current naturalization work</a:t>
            </a:r>
            <a:r>
              <a:rPr lang="en-US" sz="3600" dirty="0" smtClean="0"/>
              <a:t>? How have you addressed those challenges? </a:t>
            </a:r>
            <a:endParaRPr lang="en-US" sz="3600" dirty="0" smtClean="0"/>
          </a:p>
        </p:txBody>
      </p:sp>
    </p:spTree>
    <p:extLst>
      <p:ext uri="{BB962C8B-B14F-4D97-AF65-F5344CB8AC3E}">
        <p14:creationId xmlns:p14="http://schemas.microsoft.com/office/powerpoint/2010/main" val="3448005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ALEO.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33731" y="5549736"/>
            <a:ext cx="1472412" cy="918884"/>
          </a:xfrm>
        </p:spPr>
      </p:pic>
      <p:pic>
        <p:nvPicPr>
          <p:cNvPr id="7" name="Picture 6" descr="AFL-CIO 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8657" y="5647857"/>
            <a:ext cx="1180340" cy="701440"/>
          </a:xfrm>
          <a:prstGeom prst="rect">
            <a:avLst/>
          </a:prstGeom>
        </p:spPr>
      </p:pic>
      <p:pic>
        <p:nvPicPr>
          <p:cNvPr id="8" name="Picture 7" descr="Welcoming America Logo - JPE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7392" y="5568789"/>
            <a:ext cx="1365408" cy="797589"/>
          </a:xfrm>
          <a:prstGeom prst="rect">
            <a:avLst/>
          </a:prstGeom>
        </p:spPr>
      </p:pic>
      <p:pic>
        <p:nvPicPr>
          <p:cNvPr id="9" name="Picture 8" descr="SEIU 32bjLOGO-OFFICIAL-PMS[1] copy.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5872" y="5664939"/>
            <a:ext cx="625555" cy="684358"/>
          </a:xfrm>
          <a:prstGeom prst="rect">
            <a:avLst/>
          </a:prstGeom>
        </p:spPr>
      </p:pic>
      <p:pic>
        <p:nvPicPr>
          <p:cNvPr id="10" name="Picture 9" descr="NFCDU.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78046" y="5568789"/>
            <a:ext cx="1135454" cy="899831"/>
          </a:xfrm>
          <a:prstGeom prst="rect">
            <a:avLst/>
          </a:prstGeom>
        </p:spPr>
      </p:pic>
      <p:sp>
        <p:nvSpPr>
          <p:cNvPr id="11" name="TextBox 10"/>
          <p:cNvSpPr txBox="1"/>
          <p:nvPr/>
        </p:nvSpPr>
        <p:spPr>
          <a:xfrm>
            <a:off x="2748650" y="5549736"/>
            <a:ext cx="184666" cy="369332"/>
          </a:xfrm>
          <a:prstGeom prst="rect">
            <a:avLst/>
          </a:prstGeom>
          <a:noFill/>
        </p:spPr>
        <p:txBody>
          <a:bodyPr wrap="none" rtlCol="0">
            <a:spAutoFit/>
          </a:bodyPr>
          <a:lstStyle/>
          <a:p>
            <a:endParaRPr lang="en-US" dirty="0"/>
          </a:p>
        </p:txBody>
      </p:sp>
      <p:sp>
        <p:nvSpPr>
          <p:cNvPr id="12" name="TextBox 11"/>
          <p:cNvSpPr txBox="1"/>
          <p:nvPr/>
        </p:nvSpPr>
        <p:spPr>
          <a:xfrm>
            <a:off x="725286" y="4415409"/>
            <a:ext cx="8087421" cy="954107"/>
          </a:xfrm>
          <a:prstGeom prst="rect">
            <a:avLst/>
          </a:prstGeom>
          <a:noFill/>
        </p:spPr>
        <p:txBody>
          <a:bodyPr wrap="square" rtlCol="0">
            <a:spAutoFit/>
          </a:bodyPr>
          <a:lstStyle/>
          <a:p>
            <a:pPr algn="ctr"/>
            <a:r>
              <a:rPr lang="en-US" sz="2800" dirty="0" smtClean="0">
                <a:solidFill>
                  <a:srgbClr val="0C6697"/>
                </a:solidFill>
                <a:hlinkClick r:id="rId8"/>
              </a:rPr>
              <a:t>www.citiesforcitizenship.org</a:t>
            </a:r>
            <a:endParaRPr lang="en-US" sz="2800" dirty="0">
              <a:solidFill>
                <a:srgbClr val="0C6697"/>
              </a:solidFill>
            </a:endParaRPr>
          </a:p>
          <a:p>
            <a:pPr algn="ctr"/>
            <a:r>
              <a:rPr lang="en-US" sz="2800" dirty="0" smtClean="0">
                <a:solidFill>
                  <a:srgbClr val="0C6697"/>
                </a:solidFill>
              </a:rPr>
              <a:t> </a:t>
            </a:r>
            <a:r>
              <a:rPr lang="en-US" sz="1400" dirty="0" smtClean="0">
                <a:solidFill>
                  <a:srgbClr val="0C6697"/>
                </a:solidFill>
              </a:rPr>
              <a:t>For more information contact cities4citizenship@populardemocracy.org</a:t>
            </a:r>
            <a:endParaRPr lang="en-US" sz="1400" dirty="0">
              <a:solidFill>
                <a:srgbClr val="0C6697"/>
              </a:solidFill>
            </a:endParaRPr>
          </a:p>
        </p:txBody>
      </p:sp>
      <p:sp>
        <p:nvSpPr>
          <p:cNvPr id="14" name="TextBox 13"/>
          <p:cNvSpPr txBox="1"/>
          <p:nvPr/>
        </p:nvSpPr>
        <p:spPr>
          <a:xfrm>
            <a:off x="725286" y="2501697"/>
            <a:ext cx="7402971" cy="1631216"/>
          </a:xfrm>
          <a:prstGeom prst="rect">
            <a:avLst/>
          </a:prstGeom>
          <a:noFill/>
        </p:spPr>
        <p:txBody>
          <a:bodyPr wrap="square" rtlCol="0">
            <a:spAutoFit/>
          </a:bodyPr>
          <a:lstStyle/>
          <a:p>
            <a:pPr algn="ctr"/>
            <a:r>
              <a:rPr lang="en-US" sz="2000" dirty="0">
                <a:solidFill>
                  <a:srgbClr val="3D484D"/>
                </a:solidFill>
              </a:rPr>
              <a:t>Atlanta, GA · Baltimore, MD · Boston, MA · Chattanooga, TN · Chicago, IL · Denver, CO · Jersey </a:t>
            </a:r>
            <a:r>
              <a:rPr lang="en-US" sz="2000" dirty="0" smtClean="0">
                <a:solidFill>
                  <a:srgbClr val="3D484D"/>
                </a:solidFill>
              </a:rPr>
              <a:t>City, NJ </a:t>
            </a:r>
            <a:r>
              <a:rPr lang="en-US" sz="2000" dirty="0">
                <a:solidFill>
                  <a:srgbClr val="3D484D"/>
                </a:solidFill>
              </a:rPr>
              <a:t>·Los Angeles, CA· Nashville, TN · New York, NY ·  Milwaukee, WI · Philadelphia, PA · Pittsburgh, PA · Reading, PA · San Francisco, CA </a:t>
            </a:r>
            <a:r>
              <a:rPr lang="en-US" sz="2000" dirty="0" smtClean="0">
                <a:solidFill>
                  <a:srgbClr val="3D484D"/>
                </a:solidFill>
              </a:rPr>
              <a:t>·</a:t>
            </a:r>
          </a:p>
          <a:p>
            <a:pPr algn="ctr"/>
            <a:r>
              <a:rPr lang="en-US" sz="2000" dirty="0" smtClean="0">
                <a:solidFill>
                  <a:srgbClr val="3D484D"/>
                </a:solidFill>
              </a:rPr>
              <a:t>San Jose</a:t>
            </a:r>
            <a:r>
              <a:rPr lang="en-US" sz="2000" dirty="0">
                <a:solidFill>
                  <a:srgbClr val="3D484D"/>
                </a:solidFill>
              </a:rPr>
              <a:t>, CA· Seattle, WA · Washington, DC </a:t>
            </a:r>
          </a:p>
        </p:txBody>
      </p:sp>
      <p:pic>
        <p:nvPicPr>
          <p:cNvPr id="15" name="Picture 14" descr="C4C-Logo.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650359" y="356672"/>
            <a:ext cx="3198560" cy="1849602"/>
          </a:xfrm>
          <a:prstGeom prst="rect">
            <a:avLst/>
          </a:prstGeom>
        </p:spPr>
      </p:pic>
    </p:spTree>
    <p:extLst>
      <p:ext uri="{BB962C8B-B14F-4D97-AF65-F5344CB8AC3E}">
        <p14:creationId xmlns:p14="http://schemas.microsoft.com/office/powerpoint/2010/main" val="1428826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1"/>
                </a:solidFill>
              </a:rPr>
              <a:t>Introductions</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Alejandra </a:t>
            </a:r>
            <a:r>
              <a:rPr lang="en-US" dirty="0">
                <a:solidFill>
                  <a:schemeClr val="tx1"/>
                </a:solidFill>
              </a:rPr>
              <a:t>St. Guillen</a:t>
            </a:r>
            <a:r>
              <a:rPr lang="en-US" dirty="0" smtClean="0">
                <a:solidFill>
                  <a:schemeClr val="tx1"/>
                </a:solidFill>
              </a:rPr>
              <a:t>, Director, Mayor’s </a:t>
            </a:r>
            <a:r>
              <a:rPr lang="en-US" dirty="0">
                <a:solidFill>
                  <a:schemeClr val="tx1"/>
                </a:solidFill>
              </a:rPr>
              <a:t>Office of New Bostonians, </a:t>
            </a:r>
            <a:r>
              <a:rPr lang="en-US" b="1" dirty="0">
                <a:solidFill>
                  <a:schemeClr val="tx1"/>
                </a:solidFill>
              </a:rPr>
              <a:t>City of </a:t>
            </a:r>
            <a:r>
              <a:rPr lang="en-US" b="1" dirty="0" smtClean="0">
                <a:solidFill>
                  <a:schemeClr val="tx1"/>
                </a:solidFill>
              </a:rPr>
              <a:t>Boston</a:t>
            </a:r>
          </a:p>
          <a:p>
            <a:pPr marL="114300" indent="0">
              <a:buNone/>
            </a:pPr>
            <a:endParaRPr lang="en-US" dirty="0">
              <a:solidFill>
                <a:schemeClr val="tx1"/>
              </a:solidFill>
            </a:endParaRPr>
          </a:p>
          <a:p>
            <a:r>
              <a:rPr lang="en-US" dirty="0" smtClean="0">
                <a:solidFill>
                  <a:schemeClr val="tx1"/>
                </a:solidFill>
              </a:rPr>
              <a:t>Lindsey </a:t>
            </a:r>
            <a:r>
              <a:rPr lang="en-US" dirty="0">
                <a:solidFill>
                  <a:schemeClr val="tx1"/>
                </a:solidFill>
              </a:rPr>
              <a:t>Bishop, </a:t>
            </a:r>
            <a:r>
              <a:rPr lang="en-US" dirty="0" smtClean="0">
                <a:solidFill>
                  <a:schemeClr val="tx1"/>
                </a:solidFill>
              </a:rPr>
              <a:t>Immigrant Program Manager, Mayor's </a:t>
            </a:r>
            <a:r>
              <a:rPr lang="en-US" dirty="0">
                <a:solidFill>
                  <a:schemeClr val="tx1"/>
                </a:solidFill>
              </a:rPr>
              <a:t>Office of Immigrant and Multicultural Affairs, </a:t>
            </a:r>
            <a:r>
              <a:rPr lang="en-US" b="1" dirty="0">
                <a:solidFill>
                  <a:schemeClr val="tx1"/>
                </a:solidFill>
              </a:rPr>
              <a:t>City of </a:t>
            </a:r>
            <a:r>
              <a:rPr lang="en-US" b="1" dirty="0" smtClean="0">
                <a:solidFill>
                  <a:schemeClr val="tx1"/>
                </a:solidFill>
              </a:rPr>
              <a:t>Baltimore</a:t>
            </a:r>
          </a:p>
          <a:p>
            <a:pPr marL="114300" indent="0">
              <a:buNone/>
            </a:pPr>
            <a:endParaRPr lang="en-US" dirty="0">
              <a:solidFill>
                <a:schemeClr val="tx1"/>
              </a:solidFill>
            </a:endParaRPr>
          </a:p>
          <a:p>
            <a:r>
              <a:rPr lang="en-US" dirty="0">
                <a:solidFill>
                  <a:schemeClr val="tx1"/>
                </a:solidFill>
              </a:rPr>
              <a:t>Zulma Maciel, </a:t>
            </a:r>
            <a:r>
              <a:rPr lang="en-US" dirty="0" smtClean="0">
                <a:solidFill>
                  <a:schemeClr val="tx1"/>
                </a:solidFill>
              </a:rPr>
              <a:t>Strategic Partnerships Manager, Office </a:t>
            </a:r>
            <a:r>
              <a:rPr lang="en-US" dirty="0">
                <a:solidFill>
                  <a:schemeClr val="tx1"/>
                </a:solidFill>
              </a:rPr>
              <a:t>of Immigrant Affairs, </a:t>
            </a:r>
            <a:r>
              <a:rPr lang="en-US" b="1" dirty="0">
                <a:solidFill>
                  <a:schemeClr val="tx1"/>
                </a:solidFill>
              </a:rPr>
              <a:t>City of San </a:t>
            </a:r>
            <a:r>
              <a:rPr lang="en-US" b="1" dirty="0" smtClean="0">
                <a:solidFill>
                  <a:schemeClr val="tx1"/>
                </a:solidFill>
              </a:rPr>
              <a:t>Jose</a:t>
            </a:r>
          </a:p>
          <a:p>
            <a:endParaRPr lang="en-US" b="1" dirty="0"/>
          </a:p>
          <a:p>
            <a:r>
              <a:rPr lang="en-US" dirty="0" smtClean="0">
                <a:solidFill>
                  <a:schemeClr val="tx1"/>
                </a:solidFill>
              </a:rPr>
              <a:t>Moderators: Nicole Melaku, National Partnership for New Americans &amp; Shena Elrington, Center for Popular Democracy </a:t>
            </a:r>
            <a:endParaRPr lang="en-US" dirty="0">
              <a:solidFill>
                <a:schemeClr val="tx1"/>
              </a:solidFill>
            </a:endParaRPr>
          </a:p>
        </p:txBody>
      </p:sp>
    </p:spTree>
    <p:extLst>
      <p:ext uri="{BB962C8B-B14F-4D97-AF65-F5344CB8AC3E}">
        <p14:creationId xmlns:p14="http://schemas.microsoft.com/office/powerpoint/2010/main" val="1814706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0" y="370271"/>
            <a:ext cx="8645257" cy="1117006"/>
          </a:xfrm>
        </p:spPr>
        <p:txBody>
          <a:bodyPr>
            <a:noAutofit/>
          </a:bodyPr>
          <a:lstStyle/>
          <a:p>
            <a:pPr algn="ctr"/>
            <a:r>
              <a:rPr lang="en-US" sz="3600" dirty="0" smtClean="0"/>
              <a:t>Building </a:t>
            </a:r>
            <a:r>
              <a:rPr lang="en-US" sz="3600" dirty="0" smtClean="0"/>
              <a:t>Naturalization Capacity </a:t>
            </a:r>
            <a:r>
              <a:rPr lang="en-US" sz="3600" dirty="0" smtClean="0"/>
              <a:t>to Scale</a:t>
            </a:r>
            <a:endParaRPr lang="en-US" sz="3600" dirty="0"/>
          </a:p>
        </p:txBody>
      </p:sp>
      <p:sp>
        <p:nvSpPr>
          <p:cNvPr id="3" name="Content Placeholder 2"/>
          <p:cNvSpPr>
            <a:spLocks noGrp="1"/>
          </p:cNvSpPr>
          <p:nvPr>
            <p:ph idx="1"/>
          </p:nvPr>
        </p:nvSpPr>
        <p:spPr>
          <a:xfrm>
            <a:off x="457200" y="1600200"/>
            <a:ext cx="8229600" cy="4876800"/>
          </a:xfrm>
        </p:spPr>
        <p:txBody>
          <a:bodyPr/>
          <a:lstStyle/>
          <a:p>
            <a:pPr marL="114300" indent="0">
              <a:buNone/>
            </a:pPr>
            <a:r>
              <a:rPr lang="en-US" b="1" dirty="0" smtClean="0"/>
              <a:t>Goals for today’s webinar:</a:t>
            </a:r>
          </a:p>
          <a:p>
            <a:r>
              <a:rPr lang="en-US" dirty="0" smtClean="0"/>
              <a:t>Highlight various levels of program development to demonstrate the continuum of naturalization programs led by participating C4C </a:t>
            </a:r>
            <a:r>
              <a:rPr lang="en-US" dirty="0" smtClean="0"/>
              <a:t>cities;</a:t>
            </a:r>
            <a:endParaRPr lang="en-US" dirty="0" smtClean="0"/>
          </a:p>
          <a:p>
            <a:r>
              <a:rPr lang="en-US" dirty="0" smtClean="0"/>
              <a:t>Share ideas on building capacity </a:t>
            </a:r>
            <a:r>
              <a:rPr lang="en-US" dirty="0" smtClean="0"/>
              <a:t>for </a:t>
            </a:r>
            <a:r>
              <a:rPr lang="en-US" dirty="0" smtClean="0"/>
              <a:t>naturalization work in your </a:t>
            </a:r>
            <a:r>
              <a:rPr lang="en-US" dirty="0" smtClean="0"/>
              <a:t>city; and </a:t>
            </a:r>
            <a:endParaRPr lang="en-US" dirty="0" smtClean="0"/>
          </a:p>
          <a:p>
            <a:r>
              <a:rPr lang="en-US" dirty="0" smtClean="0"/>
              <a:t>Provide additional resources to </a:t>
            </a:r>
            <a:r>
              <a:rPr lang="en-US" dirty="0" smtClean="0"/>
              <a:t>engage key stakeholders, including inter-agency departments and </a:t>
            </a:r>
            <a:r>
              <a:rPr lang="en-US" dirty="0" smtClean="0"/>
              <a:t>community </a:t>
            </a:r>
            <a:r>
              <a:rPr lang="en-US" dirty="0" smtClean="0"/>
              <a:t>partners, </a:t>
            </a:r>
            <a:r>
              <a:rPr lang="en-US" dirty="0" smtClean="0"/>
              <a:t>to expand current efforts</a:t>
            </a:r>
            <a:r>
              <a:rPr lang="en-US" b="1" dirty="0" smtClean="0"/>
              <a:t>.</a:t>
            </a:r>
          </a:p>
          <a:p>
            <a:endParaRPr lang="en-US" dirty="0"/>
          </a:p>
        </p:txBody>
      </p:sp>
    </p:spTree>
    <p:extLst>
      <p:ext uri="{BB962C8B-B14F-4D97-AF65-F5344CB8AC3E}">
        <p14:creationId xmlns:p14="http://schemas.microsoft.com/office/powerpoint/2010/main" val="424217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229600" cy="787400"/>
          </a:xfrm>
        </p:spPr>
        <p:txBody>
          <a:bodyPr>
            <a:normAutofit fontScale="90000"/>
          </a:bodyPr>
          <a:lstStyle/>
          <a:p>
            <a:pPr algn="ctr"/>
            <a:r>
              <a:rPr lang="en-US" b="1" dirty="0" smtClean="0"/>
              <a:t>City of Boston</a:t>
            </a:r>
            <a:br>
              <a:rPr lang="en-US" b="1" dirty="0" smtClean="0"/>
            </a:br>
            <a:r>
              <a:rPr lang="en-US" sz="2200" dirty="0"/>
              <a:t>Alejandra St. </a:t>
            </a:r>
            <a:r>
              <a:rPr lang="en-US" sz="2200" dirty="0" smtClean="0"/>
              <a:t>Guillen</a:t>
            </a:r>
            <a:r>
              <a:rPr lang="en-US" sz="2200" b="1" dirty="0" smtClean="0"/>
              <a:t>, </a:t>
            </a:r>
            <a:r>
              <a:rPr lang="en-US" sz="2200" dirty="0" smtClean="0"/>
              <a:t>Director </a:t>
            </a:r>
            <a:r>
              <a:rPr lang="en-US" sz="2200" dirty="0"/>
              <a:t>of the Mayor's Office of </a:t>
            </a:r>
            <a:r>
              <a:rPr lang="en-US" sz="2200" dirty="0" smtClean="0"/>
              <a:t>New Bostonians  </a:t>
            </a:r>
            <a:br>
              <a:rPr lang="en-US" sz="2200" dirty="0" smtClean="0"/>
            </a:br>
            <a:endParaRPr lang="en-US" sz="2200" dirty="0"/>
          </a:p>
        </p:txBody>
      </p:sp>
      <p:pic>
        <p:nvPicPr>
          <p:cNvPr id="5" name="Picture 4" descr="communityday_400_tcm3-1656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958" y="2082800"/>
            <a:ext cx="6788084" cy="4412255"/>
          </a:xfrm>
          <a:prstGeom prst="rect">
            <a:avLst/>
          </a:prstGeom>
        </p:spPr>
      </p:pic>
    </p:spTree>
    <p:extLst>
      <p:ext uri="{BB962C8B-B14F-4D97-AF65-F5344CB8AC3E}">
        <p14:creationId xmlns:p14="http://schemas.microsoft.com/office/powerpoint/2010/main" val="4270313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TY OF BOSTON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699" y="658039"/>
            <a:ext cx="4072722" cy="5863948"/>
          </a:xfrm>
          <a:prstGeom prst="rect">
            <a:avLst/>
          </a:prstGeom>
        </p:spPr>
      </p:pic>
      <p:pic>
        <p:nvPicPr>
          <p:cNvPr id="3" name="Picture 2" descr="CITY OF BOST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52" y="659291"/>
            <a:ext cx="4499447" cy="5945322"/>
          </a:xfrm>
          <a:prstGeom prst="rect">
            <a:avLst/>
          </a:prstGeom>
        </p:spPr>
      </p:pic>
    </p:spTree>
    <p:extLst>
      <p:ext uri="{BB962C8B-B14F-4D97-AF65-F5344CB8AC3E}">
        <p14:creationId xmlns:p14="http://schemas.microsoft.com/office/powerpoint/2010/main" val="2636265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Public - Private </a:t>
            </a:r>
            <a:r>
              <a:rPr lang="en-US" dirty="0"/>
              <a:t>P</a:t>
            </a:r>
            <a:r>
              <a:rPr lang="en-US" dirty="0" smtClean="0"/>
              <a:t>artnerships</a:t>
            </a:r>
            <a:endParaRPr lang="en-US" dirty="0"/>
          </a:p>
        </p:txBody>
      </p:sp>
      <p:sp>
        <p:nvSpPr>
          <p:cNvPr id="3" name="Content Placeholder 2"/>
          <p:cNvSpPr>
            <a:spLocks noGrp="1"/>
          </p:cNvSpPr>
          <p:nvPr>
            <p:ph idx="1"/>
          </p:nvPr>
        </p:nvSpPr>
        <p:spPr>
          <a:xfrm>
            <a:off x="4086479" y="1695955"/>
            <a:ext cx="4847128" cy="4907146"/>
          </a:xfrm>
        </p:spPr>
        <p:txBody>
          <a:bodyPr>
            <a:normAutofit fontScale="70000" lnSpcReduction="20000"/>
          </a:bodyPr>
          <a:lstStyle/>
          <a:p>
            <a:pPr marL="114300" indent="0">
              <a:buNone/>
            </a:pPr>
            <a:r>
              <a:rPr lang="en-US" b="1" dirty="0" smtClean="0"/>
              <a:t>Citizenship Day 2014</a:t>
            </a:r>
          </a:p>
          <a:p>
            <a:r>
              <a:rPr lang="en-US" dirty="0" smtClean="0"/>
              <a:t>In partnership with Project Citizenship (pre-screening, logistics, attorney recruitment). Office of New Bostonians, in collaboration with Office of Health &amp; Human Services in charge of locations, media and outreach. </a:t>
            </a:r>
          </a:p>
          <a:p>
            <a:endParaRPr lang="en-US" dirty="0" smtClean="0"/>
          </a:p>
          <a:p>
            <a:r>
              <a:rPr lang="en-US" dirty="0" smtClean="0"/>
              <a:t>Cross-city effort: 5 simultaneous clinics across the city on the same day (major communities reached: Cape-Verdean, Haitian, Central American/Colombian, Dominican, Brazilian) </a:t>
            </a:r>
          </a:p>
          <a:p>
            <a:endParaRPr lang="en-US" dirty="0" smtClean="0"/>
          </a:p>
          <a:p>
            <a:r>
              <a:rPr lang="en-US" dirty="0" smtClean="0"/>
              <a:t>Day of clinic: nearly 200 people served, follow-up clinics: additional 30-40 people served</a:t>
            </a:r>
          </a:p>
          <a:p>
            <a:endParaRPr lang="en-US" dirty="0" smtClean="0"/>
          </a:p>
          <a:p>
            <a:r>
              <a:rPr lang="en-US" dirty="0" smtClean="0"/>
              <a:t>Planning for Citizenship Day 2015 underway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94" y="1695955"/>
            <a:ext cx="3791885" cy="4907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512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721928"/>
          </a:xfrm>
        </p:spPr>
        <p:txBody>
          <a:bodyPr>
            <a:normAutofit fontScale="90000"/>
          </a:bodyPr>
          <a:lstStyle/>
          <a:p>
            <a:pPr algn="ctr"/>
            <a:r>
              <a:rPr lang="en-US" dirty="0" smtClean="0"/>
              <a:t/>
            </a:r>
            <a:br>
              <a:rPr lang="en-US" dirty="0" smtClean="0"/>
            </a:br>
            <a:r>
              <a:rPr lang="en-US" sz="3600" dirty="0" smtClean="0"/>
              <a:t>City </a:t>
            </a:r>
            <a:r>
              <a:rPr lang="en-US" sz="3600" dirty="0" smtClean="0"/>
              <a:t>of </a:t>
            </a:r>
            <a:r>
              <a:rPr lang="en-US" sz="3600" dirty="0" smtClean="0"/>
              <a:t>Boston’s </a:t>
            </a:r>
            <a:r>
              <a:rPr lang="en-US" sz="3600" dirty="0"/>
              <a:t>C</a:t>
            </a:r>
            <a:r>
              <a:rPr lang="en-US" sz="3600" dirty="0" smtClean="0"/>
              <a:t>ommitment </a:t>
            </a:r>
            <a:r>
              <a:rPr lang="en-US" sz="3600" dirty="0" smtClean="0"/>
              <a:t>to </a:t>
            </a:r>
            <a:r>
              <a:rPr lang="en-US" sz="3600" dirty="0" smtClean="0"/>
              <a:t>Naturalization  </a:t>
            </a:r>
            <a:endParaRPr lang="en-US" sz="3600" dirty="0"/>
          </a:p>
        </p:txBody>
      </p:sp>
      <p:sp>
        <p:nvSpPr>
          <p:cNvPr id="3" name="Content Placeholder 2"/>
          <p:cNvSpPr>
            <a:spLocks noGrp="1"/>
          </p:cNvSpPr>
          <p:nvPr>
            <p:ph idx="1"/>
          </p:nvPr>
        </p:nvSpPr>
        <p:spPr>
          <a:xfrm>
            <a:off x="426127" y="1403131"/>
            <a:ext cx="8418327" cy="4997669"/>
          </a:xfrm>
        </p:spPr>
        <p:txBody>
          <a:bodyPr>
            <a:normAutofit fontScale="70000" lnSpcReduction="20000"/>
          </a:bodyPr>
          <a:lstStyle/>
          <a:p>
            <a:endParaRPr lang="en-US" b="1" dirty="0" smtClean="0"/>
          </a:p>
          <a:p>
            <a:r>
              <a:rPr lang="en-US" b="1" dirty="0" smtClean="0"/>
              <a:t>2014 </a:t>
            </a:r>
            <a:r>
              <a:rPr lang="en-US" b="1" dirty="0"/>
              <a:t>– Building a Foundation</a:t>
            </a:r>
          </a:p>
          <a:p>
            <a:pPr lvl="1">
              <a:spcBef>
                <a:spcPts val="0"/>
              </a:spcBef>
            </a:pPr>
            <a:r>
              <a:rPr lang="en-US" dirty="0"/>
              <a:t>Mayor Walsh presides over Naturalization Ceremony in historic Faneuil Hall;</a:t>
            </a:r>
          </a:p>
          <a:p>
            <a:pPr marL="411480" lvl="1" indent="0">
              <a:spcBef>
                <a:spcPts val="0"/>
              </a:spcBef>
              <a:buNone/>
            </a:pPr>
            <a:endParaRPr lang="en-US" dirty="0"/>
          </a:p>
          <a:p>
            <a:pPr lvl="1">
              <a:spcBef>
                <a:spcPts val="0"/>
              </a:spcBef>
            </a:pPr>
            <a:r>
              <a:rPr lang="en-US" dirty="0"/>
              <a:t>City hosts Naturalization Ceremony in the Office of the Mayor;</a:t>
            </a:r>
          </a:p>
          <a:p>
            <a:pPr marL="411480" lvl="1" indent="0">
              <a:spcBef>
                <a:spcPts val="0"/>
              </a:spcBef>
              <a:buNone/>
            </a:pPr>
            <a:endParaRPr lang="en-US" dirty="0"/>
          </a:p>
          <a:p>
            <a:pPr lvl="1">
              <a:spcBef>
                <a:spcPts val="0"/>
              </a:spcBef>
            </a:pPr>
            <a:r>
              <a:rPr lang="en-US" dirty="0"/>
              <a:t>Mayor Walsh pens an opinion piece for </a:t>
            </a:r>
            <a:r>
              <a:rPr lang="en-US" b="1" dirty="0"/>
              <a:t>National Journal </a:t>
            </a:r>
            <a:r>
              <a:rPr lang="en-US" dirty="0"/>
              <a:t>on </a:t>
            </a:r>
            <a:r>
              <a:rPr lang="en-US" i="1" dirty="0"/>
              <a:t>How Boston Encourages U.S. Citizenship </a:t>
            </a:r>
            <a:r>
              <a:rPr lang="en-US" sz="1700" i="1" dirty="0" smtClean="0"/>
              <a:t>(</a:t>
            </a:r>
            <a:r>
              <a:rPr lang="en-US" sz="1700" i="1" dirty="0">
                <a:hlinkClick r:id="rId3"/>
              </a:rPr>
              <a:t>http://</a:t>
            </a:r>
            <a:r>
              <a:rPr lang="en-US" sz="1700" i="1" dirty="0" smtClean="0">
                <a:hlinkClick r:id="rId3"/>
              </a:rPr>
              <a:t>www.nationaljournal.com/next-america/perspectives/how-boston-encourages-u-s-citizenship-20140924</a:t>
            </a:r>
            <a:r>
              <a:rPr lang="en-US" sz="1700" i="1" dirty="0" smtClean="0"/>
              <a:t>)</a:t>
            </a:r>
          </a:p>
          <a:p>
            <a:pPr marL="411480" lvl="1" indent="0">
              <a:spcBef>
                <a:spcPts val="0"/>
              </a:spcBef>
              <a:buNone/>
            </a:pPr>
            <a:endParaRPr lang="en-US" i="1" dirty="0" smtClean="0"/>
          </a:p>
          <a:p>
            <a:pPr lvl="1">
              <a:spcBef>
                <a:spcPts val="0"/>
              </a:spcBef>
            </a:pPr>
            <a:r>
              <a:rPr lang="en-US" dirty="0" smtClean="0"/>
              <a:t>Office of New Bostonians, Office of Health &amp; Human Services and Boston Centers for Youth &amp; Families partner with Project Citizenship to host Citizenship Day 2014.</a:t>
            </a:r>
          </a:p>
          <a:p>
            <a:pPr marL="411480" lvl="1" indent="0">
              <a:spcBef>
                <a:spcPts val="0"/>
              </a:spcBef>
              <a:buNone/>
            </a:pPr>
            <a:endParaRPr lang="en-US" dirty="0" smtClean="0"/>
          </a:p>
          <a:p>
            <a:pPr lvl="1">
              <a:spcBef>
                <a:spcPts val="0"/>
              </a:spcBef>
            </a:pPr>
            <a:r>
              <a:rPr lang="en-US" dirty="0" smtClean="0"/>
              <a:t>City of Boston joins Cities for Citizenship</a:t>
            </a:r>
          </a:p>
          <a:p>
            <a:pPr marL="411480" lvl="1" indent="0">
              <a:buNone/>
            </a:pPr>
            <a:endParaRPr lang="en-US" i="1" dirty="0" smtClean="0"/>
          </a:p>
          <a:p>
            <a:r>
              <a:rPr lang="en-US" b="1" dirty="0" smtClean="0"/>
              <a:t>2015 – Scaling Up</a:t>
            </a:r>
          </a:p>
          <a:p>
            <a:pPr lvl="1"/>
            <a:r>
              <a:rPr lang="en-US" dirty="0" smtClean="0"/>
              <a:t>City of Boston launches New American Corners </a:t>
            </a:r>
          </a:p>
          <a:p>
            <a:pPr lvl="2"/>
            <a:r>
              <a:rPr lang="en-US" sz="2000" dirty="0" smtClean="0"/>
              <a:t>VISTA/AmeriCorps Partnership (staffing)</a:t>
            </a:r>
          </a:p>
          <a:p>
            <a:pPr lvl="2"/>
            <a:r>
              <a:rPr lang="en-US" sz="2000" dirty="0" smtClean="0"/>
              <a:t>In collaboration with the Office of Financial Empowerment (joint funding)</a:t>
            </a:r>
          </a:p>
          <a:p>
            <a:pPr lvl="2"/>
            <a:r>
              <a:rPr lang="en-US" sz="2000" dirty="0" smtClean="0"/>
              <a:t>Letter of Agreement with USCIS (resources, materials)</a:t>
            </a:r>
          </a:p>
          <a:p>
            <a:pPr lvl="2"/>
            <a:r>
              <a:rPr lang="en-US" sz="2000" dirty="0" smtClean="0"/>
              <a:t>Stakeholder meeting to build support (from NGOs &amp; Funders)</a:t>
            </a:r>
          </a:p>
          <a:p>
            <a:pPr marL="685800" lvl="2" indent="0">
              <a:buNone/>
            </a:pPr>
            <a:endParaRPr lang="en-US" dirty="0" smtClean="0"/>
          </a:p>
          <a:p>
            <a:pPr lvl="1"/>
            <a:r>
              <a:rPr lang="en-US" b="1" dirty="0" smtClean="0"/>
              <a:t>Citizenship Day 2015</a:t>
            </a:r>
            <a:endParaRPr lang="en-US" b="1" dirty="0"/>
          </a:p>
        </p:txBody>
      </p:sp>
    </p:spTree>
    <p:extLst>
      <p:ext uri="{BB962C8B-B14F-4D97-AF65-F5344CB8AC3E}">
        <p14:creationId xmlns:p14="http://schemas.microsoft.com/office/powerpoint/2010/main" val="1553314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990600"/>
          </a:xfrm>
        </p:spPr>
        <p:txBody>
          <a:bodyPr>
            <a:normAutofit fontScale="90000"/>
          </a:bodyPr>
          <a:lstStyle/>
          <a:p>
            <a:pPr algn="ctr"/>
            <a:r>
              <a:rPr lang="en-US" b="1" dirty="0" smtClean="0"/>
              <a:t/>
            </a:r>
            <a:br>
              <a:rPr lang="en-US" b="1" dirty="0" smtClean="0"/>
            </a:br>
            <a:r>
              <a:rPr lang="en-US" b="1" dirty="0" smtClean="0"/>
              <a:t>City of Baltimore </a:t>
            </a:r>
            <a:r>
              <a:rPr lang="en-US" sz="2800" dirty="0" smtClean="0"/>
              <a:t/>
            </a:r>
            <a:br>
              <a:rPr lang="en-US" sz="2800" dirty="0" smtClean="0"/>
            </a:br>
            <a:r>
              <a:rPr lang="en-US" sz="2200" dirty="0" smtClean="0"/>
              <a:t>Lindsey Bishop, Immigrant </a:t>
            </a:r>
            <a:r>
              <a:rPr lang="en-US" sz="2200" dirty="0"/>
              <a:t>Program Coordinator for </a:t>
            </a:r>
            <a:r>
              <a:rPr lang="en-US" sz="2200" dirty="0" smtClean="0"/>
              <a:t>Mayor’s </a:t>
            </a:r>
            <a:r>
              <a:rPr lang="en-US" sz="2200" dirty="0" smtClean="0"/>
              <a:t>Office of Immigrant &amp; Multi-Cultural Affairs (MIMA) </a:t>
            </a:r>
            <a:endParaRPr lang="en-US" sz="2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482307" y="2041447"/>
            <a:ext cx="4094763" cy="4816553"/>
          </a:xfrm>
          <a:prstGeom prst="rect">
            <a:avLst/>
          </a:prstGeom>
          <a:noFill/>
        </p:spPr>
      </p:pic>
    </p:spTree>
    <p:extLst>
      <p:ext uri="{BB962C8B-B14F-4D97-AF65-F5344CB8AC3E}">
        <p14:creationId xmlns:p14="http://schemas.microsoft.com/office/powerpoint/2010/main" val="2760651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15025</TotalTime>
  <Words>1228</Words>
  <Application>Microsoft Office PowerPoint</Application>
  <PresentationFormat>On-screen Show (4:3)</PresentationFormat>
  <Paragraphs>157</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Calibri</vt:lpstr>
      <vt:lpstr>Courier New</vt:lpstr>
      <vt:lpstr>Times New Roman</vt:lpstr>
      <vt:lpstr>Clarity</vt:lpstr>
      <vt:lpstr>             Scaling Up:  Innovative Strategies For Expanding Naturalization Capacity In Your City </vt:lpstr>
      <vt:lpstr> </vt:lpstr>
      <vt:lpstr>Introductions</vt:lpstr>
      <vt:lpstr>Building Naturalization Capacity to Scale</vt:lpstr>
      <vt:lpstr>City of Boston Alejandra St. Guillen, Director of the Mayor's Office of New Bostonians   </vt:lpstr>
      <vt:lpstr>PowerPoint Presentation</vt:lpstr>
      <vt:lpstr>Public - Private Partnerships</vt:lpstr>
      <vt:lpstr> City of Boston’s Commitment to Naturalization  </vt:lpstr>
      <vt:lpstr> City of Baltimore  Lindsey Bishop, Immigrant Program Coordinator for Mayor’s Office of Immigrant &amp; Multi-Cultural Affairs (MIMA) </vt:lpstr>
      <vt:lpstr>                     Building Support</vt:lpstr>
      <vt:lpstr>         Pr                             Promotion of and Access to Citizenship</vt:lpstr>
      <vt:lpstr>CITY OF SAN JOSE Zulma Maciel, Assistant to the City Manager, Office of Immigrant Affairs</vt:lpstr>
      <vt:lpstr>City of San Jose, California</vt:lpstr>
      <vt:lpstr>San Jose Office of Immigrant Affairs</vt:lpstr>
      <vt:lpstr>San Jose for Citizenship [short-term]</vt:lpstr>
      <vt:lpstr>San Jose for Citizenship [long-term]</vt:lpstr>
      <vt:lpstr>Strategies for Expanding Naturalization Work in Your City</vt:lpstr>
      <vt:lpstr>Setting up a New Americans Corner</vt:lpstr>
      <vt:lpstr>Staffing Suggestions </vt:lpstr>
      <vt:lpstr>Discussion</vt:lpstr>
      <vt:lpstr>PowerPoint Presentation</vt:lpstr>
    </vt:vector>
  </TitlesOfParts>
  <Company>Colorado Immigrant Rights Coalition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Melaku</dc:creator>
  <cp:lastModifiedBy>Shena Elrington</cp:lastModifiedBy>
  <cp:revision>53</cp:revision>
  <dcterms:created xsi:type="dcterms:W3CDTF">2015-06-11T18:08:20Z</dcterms:created>
  <dcterms:modified xsi:type="dcterms:W3CDTF">2015-07-08T14:56:11Z</dcterms:modified>
</cp:coreProperties>
</file>