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9" r:id="rId1"/>
  </p:sldMasterIdLst>
  <p:notesMasterIdLst>
    <p:notesMasterId r:id="rId37"/>
  </p:notesMasterIdLst>
  <p:sldIdLst>
    <p:sldId id="256" r:id="rId2"/>
    <p:sldId id="257" r:id="rId3"/>
    <p:sldId id="258" r:id="rId4"/>
    <p:sldId id="294" r:id="rId5"/>
    <p:sldId id="301" r:id="rId6"/>
    <p:sldId id="300" r:id="rId7"/>
    <p:sldId id="302" r:id="rId8"/>
    <p:sldId id="298" r:id="rId9"/>
    <p:sldId id="318" r:id="rId10"/>
    <p:sldId id="303" r:id="rId11"/>
    <p:sldId id="304" r:id="rId12"/>
    <p:sldId id="305" r:id="rId13"/>
    <p:sldId id="319" r:id="rId14"/>
    <p:sldId id="320" r:id="rId15"/>
    <p:sldId id="321" r:id="rId16"/>
    <p:sldId id="322" r:id="rId17"/>
    <p:sldId id="323" r:id="rId18"/>
    <p:sldId id="324" r:id="rId19"/>
    <p:sldId id="325" r:id="rId20"/>
    <p:sldId id="326" r:id="rId21"/>
    <p:sldId id="327" r:id="rId22"/>
    <p:sldId id="328" r:id="rId23"/>
    <p:sldId id="332" r:id="rId24"/>
    <p:sldId id="329" r:id="rId25"/>
    <p:sldId id="330" r:id="rId26"/>
    <p:sldId id="331" r:id="rId27"/>
    <p:sldId id="312" r:id="rId28"/>
    <p:sldId id="313" r:id="rId29"/>
    <p:sldId id="314" r:id="rId30"/>
    <p:sldId id="316" r:id="rId31"/>
    <p:sldId id="290" r:id="rId32"/>
    <p:sldId id="288" r:id="rId33"/>
    <p:sldId id="333" r:id="rId34"/>
    <p:sldId id="317" r:id="rId35"/>
    <p:sldId id="28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97"/>
    <a:srgbClr val="0F6097"/>
    <a:srgbClr val="0C6697"/>
    <a:srgbClr val="EA5D00"/>
    <a:srgbClr val="2797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72" autoAdjust="0"/>
  </p:normalViewPr>
  <p:slideViewPr>
    <p:cSldViewPr snapToGrid="0" snapToObjects="1">
      <p:cViewPr varScale="1">
        <p:scale>
          <a:sx n="24" d="100"/>
          <a:sy n="24" d="100"/>
        </p:scale>
        <p:origin x="22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5FF128-B417-9841-BE65-137D3FEF37A6}" type="datetimeFigureOut">
              <a:rPr lang="en-US" smtClean="0"/>
              <a:t>7/8/2015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72F92-9453-5644-AE9E-D91159433782}" type="slidenum">
              <a:rPr lang="en-US" smtClean="0"/>
              <a:t>‹#›</a:t>
            </a:fld>
            <a:endParaRPr lang="en-US" dirty="0"/>
          </a:p>
        </p:txBody>
      </p:sp>
    </p:spTree>
    <p:extLst>
      <p:ext uri="{BB962C8B-B14F-4D97-AF65-F5344CB8AC3E}">
        <p14:creationId xmlns:p14="http://schemas.microsoft.com/office/powerpoint/2010/main" val="17950671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3</a:t>
            </a:fld>
            <a:endParaRPr lang="en-US" dirty="0"/>
          </a:p>
        </p:txBody>
      </p:sp>
    </p:spTree>
    <p:extLst>
      <p:ext uri="{BB962C8B-B14F-4D97-AF65-F5344CB8AC3E}">
        <p14:creationId xmlns:p14="http://schemas.microsoft.com/office/powerpoint/2010/main" val="321719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2962E-ABCE-4C05-84DE-9989EC496982}" type="slidenum">
              <a:rPr lang="en-US"/>
              <a:pPr/>
              <a:t>18</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pPr lvl="1">
              <a:spcBef>
                <a:spcPts val="1200"/>
              </a:spcBef>
              <a:spcAft>
                <a:spcPts val="600"/>
              </a:spcAft>
            </a:pPr>
            <a:r>
              <a:rPr lang="en-US" dirty="0" smtClean="0"/>
              <a:t>Loan Loss Reserves enable credit unions to take greater flexibility in underwriting</a:t>
            </a:r>
          </a:p>
          <a:p>
            <a:pPr lvl="1">
              <a:spcBef>
                <a:spcPts val="1200"/>
              </a:spcBef>
              <a:spcAft>
                <a:spcPts val="600"/>
              </a:spcAft>
            </a:pPr>
            <a:r>
              <a:rPr lang="en-US" dirty="0" smtClean="0"/>
              <a:t>Some loan programs are 100% reserved; others have internally allocated reserves</a:t>
            </a:r>
          </a:p>
          <a:p>
            <a:pPr lvl="1">
              <a:spcBef>
                <a:spcPts val="1200"/>
              </a:spcBef>
              <a:spcAft>
                <a:spcPts val="600"/>
              </a:spcAft>
            </a:pPr>
            <a:r>
              <a:rPr lang="en-US" dirty="0" smtClean="0"/>
              <a:t>Losses to date have generally been limited</a:t>
            </a:r>
          </a:p>
          <a:p>
            <a:pPr lvl="1">
              <a:spcBef>
                <a:spcPts val="1200"/>
              </a:spcBef>
              <a:spcAft>
                <a:spcPts val="600"/>
              </a:spcAft>
            </a:pPr>
            <a:r>
              <a:rPr lang="en-US" dirty="0" smtClean="0"/>
              <a:t>More data is needed to provide sufficient cushion to convince regulators to allow no credit checks and limited income documentation</a:t>
            </a:r>
          </a:p>
          <a:p>
            <a:endParaRPr lang="en-US" dirty="0"/>
          </a:p>
        </p:txBody>
      </p:sp>
    </p:spTree>
    <p:extLst>
      <p:ext uri="{BB962C8B-B14F-4D97-AF65-F5344CB8AC3E}">
        <p14:creationId xmlns:p14="http://schemas.microsoft.com/office/powerpoint/2010/main" val="77649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2962E-ABCE-4C05-84DE-9989EC496982}" type="slidenum">
              <a:rPr lang="en-US"/>
              <a:pPr/>
              <a:t>21</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6491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83C913-797F-4D20-8C86-BC5CA387BC71}" type="slidenum">
              <a:rPr lang="en-US"/>
              <a:pPr/>
              <a:t>22</a:t>
            </a:fld>
            <a:endParaRPr 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50246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35</a:t>
            </a:fld>
            <a:endParaRPr lang="en-US" dirty="0"/>
          </a:p>
        </p:txBody>
      </p:sp>
    </p:spTree>
    <p:extLst>
      <p:ext uri="{BB962C8B-B14F-4D97-AF65-F5344CB8AC3E}">
        <p14:creationId xmlns:p14="http://schemas.microsoft.com/office/powerpoint/2010/main" val="227282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4</a:t>
            </a:fld>
            <a:endParaRPr lang="en-US" dirty="0"/>
          </a:p>
        </p:txBody>
      </p:sp>
    </p:spTree>
    <p:extLst>
      <p:ext uri="{BB962C8B-B14F-4D97-AF65-F5344CB8AC3E}">
        <p14:creationId xmlns:p14="http://schemas.microsoft.com/office/powerpoint/2010/main" val="222194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10</a:t>
            </a:fld>
            <a:endParaRPr lang="en-US" dirty="0"/>
          </a:p>
        </p:txBody>
      </p:sp>
    </p:spTree>
    <p:extLst>
      <p:ext uri="{BB962C8B-B14F-4D97-AF65-F5344CB8AC3E}">
        <p14:creationId xmlns:p14="http://schemas.microsoft.com/office/powerpoint/2010/main" val="142791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11</a:t>
            </a:fld>
            <a:endParaRPr lang="en-US" dirty="0"/>
          </a:p>
        </p:txBody>
      </p:sp>
    </p:spTree>
    <p:extLst>
      <p:ext uri="{BB962C8B-B14F-4D97-AF65-F5344CB8AC3E}">
        <p14:creationId xmlns:p14="http://schemas.microsoft.com/office/powerpoint/2010/main" val="1405849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772F92-9453-5644-AE9E-D91159433782}" type="slidenum">
              <a:rPr lang="en-US" smtClean="0"/>
              <a:t>12</a:t>
            </a:fld>
            <a:endParaRPr lang="en-US" dirty="0"/>
          </a:p>
        </p:txBody>
      </p:sp>
    </p:spTree>
    <p:extLst>
      <p:ext uri="{BB962C8B-B14F-4D97-AF65-F5344CB8AC3E}">
        <p14:creationId xmlns:p14="http://schemas.microsoft.com/office/powerpoint/2010/main" val="354061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64F1E2-D42A-4A4A-B7B6-B4B2B914E3FF}" type="slidenum">
              <a:rPr lang="en-US" smtClean="0">
                <a:solidFill>
                  <a:prstClr val="black"/>
                </a:solidFill>
              </a:rPr>
              <a:pPr/>
              <a:t>13</a:t>
            </a:fld>
            <a:endParaRPr lang="en-US" dirty="0" smtClean="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6061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DBA5B9-6F2B-4F0B-A936-CA341E6F16C7}" type="slidenum">
              <a:rPr lang="en-US" smtClean="0"/>
              <a:t>15</a:t>
            </a:fld>
            <a:endParaRPr lang="en-US"/>
          </a:p>
        </p:txBody>
      </p:sp>
    </p:spTree>
    <p:extLst>
      <p:ext uri="{BB962C8B-B14F-4D97-AF65-F5344CB8AC3E}">
        <p14:creationId xmlns:p14="http://schemas.microsoft.com/office/powerpoint/2010/main" val="75016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600"/>
              </a:spcAft>
              <a:buClr>
                <a:srgbClr val="000000"/>
              </a:buClr>
            </a:pPr>
            <a:r>
              <a:rPr lang="en-US" dirty="0" smtClean="0"/>
              <a:t>Linking up with IRS to:</a:t>
            </a:r>
          </a:p>
          <a:p>
            <a:pPr lvl="1">
              <a:lnSpc>
                <a:spcPct val="90000"/>
              </a:lnSpc>
              <a:spcBef>
                <a:spcPts val="1200"/>
              </a:spcBef>
              <a:spcAft>
                <a:spcPts val="600"/>
              </a:spcAft>
              <a:buClr>
                <a:srgbClr val="000000"/>
              </a:buClr>
            </a:pPr>
            <a:r>
              <a:rPr lang="en-US" dirty="0" smtClean="0"/>
              <a:t>Provide free tax preparation services to qualifying individuals (Volunteers in Income Tax Assistance –VITA Program)</a:t>
            </a:r>
          </a:p>
          <a:p>
            <a:pPr lvl="1">
              <a:lnSpc>
                <a:spcPct val="90000"/>
              </a:lnSpc>
              <a:spcBef>
                <a:spcPts val="1200"/>
              </a:spcBef>
              <a:spcAft>
                <a:spcPts val="600"/>
              </a:spcAft>
              <a:buClr>
                <a:srgbClr val="000000"/>
              </a:buClr>
            </a:pPr>
            <a:r>
              <a:rPr lang="en-US" dirty="0" smtClean="0"/>
              <a:t>Participate as ITIN Acceptance Agent Program</a:t>
            </a:r>
          </a:p>
          <a:p>
            <a:endParaRPr lang="en-US" dirty="0"/>
          </a:p>
        </p:txBody>
      </p:sp>
      <p:sp>
        <p:nvSpPr>
          <p:cNvPr id="4" name="Slide Number Placeholder 3"/>
          <p:cNvSpPr>
            <a:spLocks noGrp="1"/>
          </p:cNvSpPr>
          <p:nvPr>
            <p:ph type="sldNum" sz="quarter" idx="10"/>
          </p:nvPr>
        </p:nvSpPr>
        <p:spPr/>
        <p:txBody>
          <a:bodyPr/>
          <a:lstStyle/>
          <a:p>
            <a:fld id="{0FDBA5B9-6F2B-4F0B-A936-CA341E6F16C7}" type="slidenum">
              <a:rPr lang="en-US" smtClean="0"/>
              <a:t>16</a:t>
            </a:fld>
            <a:endParaRPr lang="en-US"/>
          </a:p>
        </p:txBody>
      </p:sp>
    </p:spTree>
    <p:extLst>
      <p:ext uri="{BB962C8B-B14F-4D97-AF65-F5344CB8AC3E}">
        <p14:creationId xmlns:p14="http://schemas.microsoft.com/office/powerpoint/2010/main" val="157850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02962E-ABCE-4C05-84DE-9989EC496982}" type="slidenum">
              <a:rPr lang="en-US"/>
              <a:pPr/>
              <a:t>17</a:t>
            </a:fld>
            <a:endParaRPr lang="en-US" dirty="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6491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9DBE86-3A80-CD4E-9B72-F484621488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98AE005C-9D17-E541-ABCD-62F927257E4D}" type="datetimeFigureOut">
              <a:rPr lang="en-US" smtClean="0"/>
              <a:t>7/8/2015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8AE005C-9D17-E541-ABCD-62F927257E4D}" type="datetimeFigureOut">
              <a:rPr lang="en-US" smtClean="0"/>
              <a:t>7/8/2015</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019DBE86-3A80-CD4E-9B72-F484621488F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whitehouse.gov/sites/default/files/docs/final_tf_newamericans_report_4-14-15_clean.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responsiblelending.org/" TargetMode="External"/><Relationship Id="rId2" Type="http://schemas.openxmlformats.org/officeDocument/2006/relationships/hyperlink" Target="http://www.cdcu.coop/about-us/" TargetMode="External"/><Relationship Id="rId1" Type="http://schemas.openxmlformats.org/officeDocument/2006/relationships/slideLayout" Target="../slideLayouts/slideLayout2.xml"/><Relationship Id="rId5" Type="http://schemas.openxmlformats.org/officeDocument/2006/relationships/hyperlink" Target="http://www.citiesforcitizenship.org/Cities_for_Citizenship.pdf" TargetMode="External"/><Relationship Id="rId4" Type="http://schemas.openxmlformats.org/officeDocument/2006/relationships/hyperlink" Target="https://www.whitehouse.gov/issues/immigration/new-americans"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www.citiesforcitizenship.org" TargetMode="External"/><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facethefactsusa.org/facts/homeownership-more-likely-when-immigrants-us-stay-longer"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csii.usc.edu/CitizenGain.ht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csii.usc.edu/CitizenGain.htm"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6833" y="2060689"/>
            <a:ext cx="6987214" cy="2243667"/>
          </a:xfrm>
        </p:spPr>
        <p:txBody>
          <a:bodyPr/>
          <a:lstStyle/>
          <a:p>
            <a:r>
              <a:rPr lang="en-US" sz="3600" dirty="0">
                <a:solidFill>
                  <a:srgbClr val="0000FF"/>
                </a:solidFill>
              </a:rPr>
              <a:t> </a:t>
            </a:r>
            <a:br>
              <a:rPr lang="en-US" sz="3600" dirty="0">
                <a:solidFill>
                  <a:srgbClr val="0000FF"/>
                </a:solidFill>
              </a:rPr>
            </a:br>
            <a:r>
              <a:rPr lang="en-US" sz="3200" b="1" dirty="0" smtClean="0">
                <a:solidFill>
                  <a:srgbClr val="1D7197"/>
                </a:solidFill>
              </a:rPr>
              <a:t>CITIZENSHIP: A MEANS TO FINANCIAL EMPOWERMENT</a:t>
            </a:r>
            <a:endParaRPr lang="en-US" sz="3200" b="1" dirty="0">
              <a:solidFill>
                <a:srgbClr val="1D7197"/>
              </a:solidFill>
            </a:endParaRPr>
          </a:p>
        </p:txBody>
      </p:sp>
      <p:sp>
        <p:nvSpPr>
          <p:cNvPr id="5" name="Subtitle 4"/>
          <p:cNvSpPr>
            <a:spLocks noGrp="1"/>
          </p:cNvSpPr>
          <p:nvPr>
            <p:ph type="subTitle" idx="1"/>
          </p:nvPr>
        </p:nvSpPr>
        <p:spPr>
          <a:xfrm rot="10800000" flipV="1">
            <a:off x="-2838891" y="1586996"/>
            <a:ext cx="5860945" cy="1200440"/>
          </a:xfrm>
        </p:spPr>
        <p:txBody>
          <a:bodyPr>
            <a:normAutofit/>
          </a:bodyPr>
          <a:lstStyle/>
          <a:p>
            <a:endParaRPr lang="en-US" sz="1600" b="1" dirty="0" smtClean="0"/>
          </a:p>
          <a:p>
            <a:endParaRPr lang="en-US" dirty="0"/>
          </a:p>
        </p:txBody>
      </p:sp>
      <p:pic>
        <p:nvPicPr>
          <p:cNvPr id="2" name="Picture 1" descr="C4C-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6444" y="494796"/>
            <a:ext cx="3568924" cy="1977759"/>
          </a:xfrm>
          <a:prstGeom prst="rect">
            <a:avLst/>
          </a:prstGeom>
        </p:spPr>
      </p:pic>
      <p:sp>
        <p:nvSpPr>
          <p:cNvPr id="6" name="TextBox 5"/>
          <p:cNvSpPr txBox="1"/>
          <p:nvPr/>
        </p:nvSpPr>
        <p:spPr>
          <a:xfrm>
            <a:off x="3246073" y="4335191"/>
            <a:ext cx="2354627" cy="369332"/>
          </a:xfrm>
          <a:prstGeom prst="rect">
            <a:avLst/>
          </a:prstGeom>
          <a:noFill/>
        </p:spPr>
        <p:txBody>
          <a:bodyPr wrap="square" rtlCol="0">
            <a:spAutoFit/>
          </a:bodyPr>
          <a:lstStyle/>
          <a:p>
            <a:r>
              <a:rPr lang="en-US" dirty="0" smtClean="0">
                <a:solidFill>
                  <a:srgbClr val="1D7197"/>
                </a:solidFill>
                <a:latin typeface="+mj-lt"/>
              </a:rPr>
              <a:t>April 28, 2015</a:t>
            </a:r>
            <a:endParaRPr lang="en-US" dirty="0">
              <a:solidFill>
                <a:srgbClr val="1D7197"/>
              </a:solidFill>
              <a:latin typeface="+mj-lt"/>
            </a:endParaRPr>
          </a:p>
        </p:txBody>
      </p:sp>
      <p:pic>
        <p:nvPicPr>
          <p:cNvPr id="9" name="Picture 8" descr="c4c-logos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8481" y="4947164"/>
            <a:ext cx="7002820" cy="1110543"/>
          </a:xfrm>
          <a:prstGeom prst="rect">
            <a:avLst/>
          </a:prstGeom>
        </p:spPr>
      </p:pic>
    </p:spTree>
    <p:extLst>
      <p:ext uri="{BB962C8B-B14F-4D97-AF65-F5344CB8AC3E}">
        <p14:creationId xmlns:p14="http://schemas.microsoft.com/office/powerpoint/2010/main" val="26024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Why citizenship?</a:t>
            </a:r>
            <a:endParaRPr lang="en-US" sz="3600" b="1" dirty="0"/>
          </a:p>
        </p:txBody>
      </p:sp>
      <p:sp>
        <p:nvSpPr>
          <p:cNvPr id="3" name="Content Placeholder 2"/>
          <p:cNvSpPr>
            <a:spLocks noGrp="1"/>
          </p:cNvSpPr>
          <p:nvPr>
            <p:ph idx="1"/>
          </p:nvPr>
        </p:nvSpPr>
        <p:spPr>
          <a:xfrm>
            <a:off x="457200" y="1385086"/>
            <a:ext cx="8529484" cy="2408903"/>
          </a:xfrm>
        </p:spPr>
        <p:txBody>
          <a:bodyPr>
            <a:noAutofit/>
          </a:bodyPr>
          <a:lstStyle/>
          <a:p>
            <a:pPr lvl="1">
              <a:spcAft>
                <a:spcPts val="1200"/>
              </a:spcAft>
            </a:pPr>
            <a:endParaRPr lang="en-US" sz="600" dirty="0" smtClean="0"/>
          </a:p>
          <a:p>
            <a:pPr lvl="1">
              <a:spcAft>
                <a:spcPts val="1200"/>
              </a:spcAft>
            </a:pPr>
            <a:r>
              <a:rPr lang="en-US" sz="2800" dirty="0" smtClean="0"/>
              <a:t>Increased earnings</a:t>
            </a:r>
          </a:p>
          <a:p>
            <a:pPr lvl="1">
              <a:spcAft>
                <a:spcPts val="1200"/>
              </a:spcAft>
            </a:pPr>
            <a:r>
              <a:rPr lang="en-US" sz="2800" dirty="0" smtClean="0"/>
              <a:t>Educational + economic opportunities</a:t>
            </a:r>
          </a:p>
          <a:p>
            <a:pPr lvl="1">
              <a:spcAft>
                <a:spcPts val="1200"/>
              </a:spcAft>
            </a:pPr>
            <a:r>
              <a:rPr lang="en-US" sz="2800" dirty="0" smtClean="0"/>
              <a:t>Economic boost for cities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812" y="3682718"/>
            <a:ext cx="4717947" cy="2662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646250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Immigrant </a:t>
            </a:r>
            <a:br>
              <a:rPr lang="en-US" sz="3600" b="1" dirty="0" smtClean="0"/>
            </a:br>
            <a:r>
              <a:rPr lang="en-US" sz="3600" b="1" dirty="0" smtClean="0"/>
              <a:t>Financial </a:t>
            </a:r>
            <a:r>
              <a:rPr lang="en-US" sz="3600" b="1" dirty="0"/>
              <a:t>E</a:t>
            </a:r>
            <a:r>
              <a:rPr lang="en-US" sz="3600" b="1" dirty="0" smtClean="0"/>
              <a:t>mpowerment</a:t>
            </a:r>
            <a:endParaRPr lang="en-US" sz="3600" b="1" dirty="0"/>
          </a:p>
        </p:txBody>
      </p:sp>
      <p:sp>
        <p:nvSpPr>
          <p:cNvPr id="3" name="Content Placeholder 2"/>
          <p:cNvSpPr>
            <a:spLocks noGrp="1"/>
          </p:cNvSpPr>
          <p:nvPr>
            <p:ph idx="1"/>
          </p:nvPr>
        </p:nvSpPr>
        <p:spPr>
          <a:xfrm>
            <a:off x="457200" y="1661652"/>
            <a:ext cx="8229600" cy="4729316"/>
          </a:xfrm>
        </p:spPr>
        <p:txBody>
          <a:bodyPr>
            <a:normAutofit lnSpcReduction="10000"/>
          </a:bodyPr>
          <a:lstStyle/>
          <a:p>
            <a:pPr>
              <a:buClr>
                <a:schemeClr val="accent2"/>
              </a:buClr>
            </a:pPr>
            <a:r>
              <a:rPr lang="en-US" sz="2800" b="1" dirty="0"/>
              <a:t>Immigrant Financial Services Study (NYC)</a:t>
            </a:r>
          </a:p>
          <a:p>
            <a:pPr>
              <a:buClr>
                <a:schemeClr val="accent2"/>
              </a:buClr>
            </a:pPr>
            <a:endParaRPr lang="en-US" sz="1200" b="1" dirty="0" smtClean="0"/>
          </a:p>
          <a:p>
            <a:pPr>
              <a:buClr>
                <a:schemeClr val="accent2"/>
              </a:buClr>
            </a:pPr>
            <a:r>
              <a:rPr lang="en-US" sz="2800" b="1" dirty="0"/>
              <a:t>Proven Interventions</a:t>
            </a:r>
          </a:p>
          <a:p>
            <a:pPr lvl="1">
              <a:buClr>
                <a:schemeClr val="tx2"/>
              </a:buClr>
            </a:pPr>
            <a:r>
              <a:rPr lang="en-US" sz="2200" dirty="0"/>
              <a:t>1-on-1 financial coaching</a:t>
            </a:r>
          </a:p>
          <a:p>
            <a:pPr lvl="1">
              <a:buClr>
                <a:schemeClr val="tx2"/>
              </a:buClr>
            </a:pPr>
            <a:r>
              <a:rPr lang="en-US" sz="2200" dirty="0"/>
              <a:t>EITC and free tax preparation services</a:t>
            </a:r>
          </a:p>
          <a:p>
            <a:pPr lvl="1">
              <a:buClr>
                <a:schemeClr val="tx2"/>
              </a:buClr>
            </a:pPr>
            <a:r>
              <a:rPr lang="en-US" sz="2200" dirty="0"/>
              <a:t>Tailored consumer products</a:t>
            </a:r>
          </a:p>
          <a:p>
            <a:pPr lvl="1">
              <a:buClr>
                <a:schemeClr val="tx2"/>
              </a:buClr>
            </a:pPr>
            <a:r>
              <a:rPr lang="en-US" sz="2200" dirty="0"/>
              <a:t>Financial education connected to action</a:t>
            </a:r>
          </a:p>
          <a:p>
            <a:pPr lvl="1">
              <a:buClr>
                <a:schemeClr val="tx2"/>
              </a:buClr>
            </a:pPr>
            <a:r>
              <a:rPr lang="en-US" sz="2200" dirty="0"/>
              <a:t>Integrating interventions into programs</a:t>
            </a:r>
          </a:p>
          <a:p>
            <a:pPr>
              <a:buClr>
                <a:schemeClr val="accent2"/>
              </a:buClr>
            </a:pPr>
            <a:endParaRPr lang="en-US" sz="1200" b="1" dirty="0" smtClean="0"/>
          </a:p>
          <a:p>
            <a:pPr>
              <a:buClr>
                <a:schemeClr val="accent2"/>
              </a:buClr>
            </a:pPr>
            <a:r>
              <a:rPr lang="en-US" sz="2800" b="1" dirty="0" smtClean="0"/>
              <a:t>Goal = Behavioral Change</a:t>
            </a:r>
          </a:p>
        </p:txBody>
      </p:sp>
    </p:spTree>
    <p:extLst>
      <p:ext uri="{BB962C8B-B14F-4D97-AF65-F5344CB8AC3E}">
        <p14:creationId xmlns:p14="http://schemas.microsoft.com/office/powerpoint/2010/main" val="1196748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123545"/>
          </a:xfrm>
        </p:spPr>
        <p:txBody>
          <a:bodyPr>
            <a:noAutofit/>
          </a:bodyPr>
          <a:lstStyle/>
          <a:p>
            <a:r>
              <a:rPr lang="en-US" sz="3600" b="1" dirty="0" smtClean="0"/>
              <a:t>Naturalization + Financial </a:t>
            </a:r>
            <a:r>
              <a:rPr lang="en-US" sz="3600" b="1" dirty="0"/>
              <a:t>E</a:t>
            </a:r>
            <a:r>
              <a:rPr lang="en-US" sz="3600" b="1" dirty="0" smtClean="0"/>
              <a:t>mpowerment Strategies</a:t>
            </a:r>
            <a:endParaRPr lang="en-US" sz="3600" b="1" dirty="0"/>
          </a:p>
        </p:txBody>
      </p:sp>
      <p:sp>
        <p:nvSpPr>
          <p:cNvPr id="3" name="Content Placeholder 2"/>
          <p:cNvSpPr>
            <a:spLocks noGrp="1"/>
          </p:cNvSpPr>
          <p:nvPr>
            <p:ph idx="1"/>
          </p:nvPr>
        </p:nvSpPr>
        <p:spPr>
          <a:xfrm>
            <a:off x="457200" y="1789425"/>
            <a:ext cx="8229600" cy="4109930"/>
          </a:xfrm>
        </p:spPr>
        <p:txBody>
          <a:bodyPr>
            <a:normAutofit/>
          </a:bodyPr>
          <a:lstStyle/>
          <a:p>
            <a:pPr>
              <a:buClr>
                <a:schemeClr val="accent2"/>
              </a:buClr>
            </a:pPr>
            <a:r>
              <a:rPr lang="en-US" sz="2800" dirty="0" smtClean="0"/>
              <a:t>Integrate financial counseling into service delivery programs</a:t>
            </a:r>
          </a:p>
          <a:p>
            <a:pPr marL="0" indent="0">
              <a:buClr>
                <a:schemeClr val="accent2"/>
              </a:buClr>
              <a:buNone/>
            </a:pPr>
            <a:endParaRPr lang="en-US" sz="2800" dirty="0" smtClean="0"/>
          </a:p>
          <a:p>
            <a:pPr>
              <a:buClr>
                <a:schemeClr val="accent2"/>
              </a:buClr>
            </a:pPr>
            <a:r>
              <a:rPr lang="en-US" sz="2800" dirty="0" smtClean="0"/>
              <a:t>Partner with credit unions</a:t>
            </a:r>
          </a:p>
          <a:p>
            <a:pPr>
              <a:buClr>
                <a:schemeClr val="accent2"/>
              </a:buClr>
            </a:pPr>
            <a:endParaRPr lang="en-US" sz="2800" dirty="0"/>
          </a:p>
          <a:p>
            <a:pPr>
              <a:buClr>
                <a:schemeClr val="accent2"/>
              </a:buClr>
            </a:pPr>
            <a:r>
              <a:rPr lang="en-US" sz="2800" dirty="0"/>
              <a:t>Connect municipal </a:t>
            </a:r>
            <a:r>
              <a:rPr lang="en-US" sz="2800" dirty="0" smtClean="0"/>
              <a:t>offices</a:t>
            </a:r>
          </a:p>
        </p:txBody>
      </p:sp>
    </p:spTree>
    <p:extLst>
      <p:ext uri="{BB962C8B-B14F-4D97-AF65-F5344CB8AC3E}">
        <p14:creationId xmlns:p14="http://schemas.microsoft.com/office/powerpoint/2010/main" val="213974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2540000"/>
            <a:ext cx="8534400" cy="1752600"/>
          </a:xfrm>
        </p:spPr>
        <p:txBody>
          <a:bodyPr/>
          <a:lstStyle/>
          <a:p>
            <a:r>
              <a:rPr lang="en-US" b="1" i="1" dirty="0" smtClean="0">
                <a:solidFill>
                  <a:srgbClr val="006600"/>
                </a:solidFill>
              </a:rPr>
              <a:t/>
            </a:r>
            <a:br>
              <a:rPr lang="en-US" b="1" i="1" dirty="0" smtClean="0">
                <a:solidFill>
                  <a:srgbClr val="006600"/>
                </a:solidFill>
              </a:rPr>
            </a:br>
            <a:r>
              <a:rPr lang="en-US" b="1" i="1" dirty="0">
                <a:solidFill>
                  <a:srgbClr val="006600"/>
                </a:solidFill>
              </a:rPr>
              <a:t/>
            </a:r>
            <a:br>
              <a:rPr lang="en-US" b="1" i="1" dirty="0">
                <a:solidFill>
                  <a:srgbClr val="006600"/>
                </a:solidFill>
              </a:rPr>
            </a:br>
            <a:r>
              <a:rPr lang="en-US" b="1" i="1" dirty="0" smtClean="0">
                <a:solidFill>
                  <a:srgbClr val="006600"/>
                </a:solidFill>
              </a:rPr>
              <a:t/>
            </a:r>
            <a:br>
              <a:rPr lang="en-US" b="1" i="1" dirty="0" smtClean="0">
                <a:solidFill>
                  <a:srgbClr val="006600"/>
                </a:solidFill>
              </a:rPr>
            </a:br>
            <a:r>
              <a:rPr lang="en-US" b="1" i="1" dirty="0">
                <a:solidFill>
                  <a:srgbClr val="006600"/>
                </a:solidFill>
              </a:rPr>
              <a:t/>
            </a:r>
            <a:br>
              <a:rPr lang="en-US" b="1" i="1" dirty="0">
                <a:solidFill>
                  <a:srgbClr val="006600"/>
                </a:solidFill>
              </a:rPr>
            </a:br>
            <a:r>
              <a:rPr lang="en-US" b="1" i="1" dirty="0" smtClean="0">
                <a:solidFill>
                  <a:srgbClr val="006600"/>
                </a:solidFill>
              </a:rPr>
              <a:t/>
            </a:r>
            <a:br>
              <a:rPr lang="en-US" b="1" i="1" dirty="0" smtClean="0">
                <a:solidFill>
                  <a:srgbClr val="006600"/>
                </a:solidFill>
              </a:rPr>
            </a:br>
            <a:r>
              <a:rPr lang="en-US" b="1" i="1" dirty="0" smtClean="0">
                <a:solidFill>
                  <a:srgbClr val="006600"/>
                </a:solidFill>
              </a:rPr>
              <a:t>Promoting Financial Inclusion for Immigrant Consumers</a:t>
            </a:r>
            <a:br>
              <a:rPr lang="en-US" b="1" i="1" dirty="0" smtClean="0">
                <a:solidFill>
                  <a:srgbClr val="006600"/>
                </a:solidFill>
              </a:rPr>
            </a:br>
            <a:r>
              <a:rPr lang="en-US" sz="2800" b="1" i="1" dirty="0" smtClean="0">
                <a:solidFill>
                  <a:srgbClr val="006600"/>
                </a:solidFill>
              </a:rPr>
              <a:t>with</a:t>
            </a:r>
            <a:r>
              <a:rPr lang="en-US" sz="2800" b="1" i="1" dirty="0">
                <a:solidFill>
                  <a:srgbClr val="006600"/>
                </a:solidFill>
              </a:rPr>
              <a:t/>
            </a:r>
            <a:br>
              <a:rPr lang="en-US" sz="2800" b="1" i="1" dirty="0">
                <a:solidFill>
                  <a:srgbClr val="006600"/>
                </a:solidFill>
              </a:rPr>
            </a:br>
            <a:r>
              <a:rPr lang="en-US" sz="2800" b="1" i="1" dirty="0" smtClean="0">
                <a:solidFill>
                  <a:srgbClr val="006600"/>
                </a:solidFill>
              </a:rPr>
              <a:t>Community </a:t>
            </a:r>
            <a:r>
              <a:rPr lang="en-US" sz="2800" b="1" i="1" dirty="0">
                <a:solidFill>
                  <a:srgbClr val="006600"/>
                </a:solidFill>
              </a:rPr>
              <a:t>Development Credit Unions</a:t>
            </a:r>
            <a:br>
              <a:rPr lang="en-US" sz="2800" b="1" i="1" dirty="0">
                <a:solidFill>
                  <a:srgbClr val="006600"/>
                </a:solidFill>
              </a:rPr>
            </a:br>
            <a:r>
              <a:rPr lang="en-US" sz="2800" b="1" i="1" dirty="0" smtClean="0">
                <a:solidFill>
                  <a:srgbClr val="006600"/>
                </a:solidFill>
              </a:rPr>
              <a:t>Cathie Mahon</a:t>
            </a:r>
          </a:p>
        </p:txBody>
      </p:sp>
      <p:pic>
        <p:nvPicPr>
          <p:cNvPr id="2" name="Picture 1" descr="NFCD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0" y="4292600"/>
            <a:ext cx="2019300" cy="1143000"/>
          </a:xfrm>
          <a:prstGeom prst="rect">
            <a:avLst/>
          </a:prstGeom>
        </p:spPr>
      </p:pic>
    </p:spTree>
    <p:extLst>
      <p:ext uri="{BB962C8B-B14F-4D97-AF65-F5344CB8AC3E}">
        <p14:creationId xmlns:p14="http://schemas.microsoft.com/office/powerpoint/2010/main" val="24720486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dirty="0" smtClean="0">
                <a:solidFill>
                  <a:srgbClr val="008000"/>
                </a:solidFill>
              </a:rPr>
              <a:t>Who we are</a:t>
            </a:r>
          </a:p>
        </p:txBody>
      </p:sp>
      <p:sp>
        <p:nvSpPr>
          <p:cNvPr id="3" name="Content Placeholder 2"/>
          <p:cNvSpPr>
            <a:spLocks noGrp="1"/>
          </p:cNvSpPr>
          <p:nvPr>
            <p:ph idx="1"/>
          </p:nvPr>
        </p:nvSpPr>
        <p:spPr>
          <a:xfrm>
            <a:off x="762000" y="2743200"/>
            <a:ext cx="5943600" cy="3810000"/>
          </a:xfrm>
        </p:spPr>
        <p:txBody>
          <a:bodyPr/>
          <a:lstStyle/>
          <a:p>
            <a:r>
              <a:rPr lang="en-US" dirty="0" smtClean="0">
                <a:solidFill>
                  <a:srgbClr val="0C6697"/>
                </a:solidFill>
              </a:rPr>
              <a:t>Organize, support and invest in</a:t>
            </a:r>
            <a:r>
              <a:rPr lang="en-US" b="1" dirty="0" smtClean="0">
                <a:solidFill>
                  <a:srgbClr val="0C6697"/>
                </a:solidFill>
              </a:rPr>
              <a:t> </a:t>
            </a:r>
            <a:r>
              <a:rPr lang="en-US" dirty="0" smtClean="0">
                <a:solidFill>
                  <a:srgbClr val="0C6697"/>
                </a:solidFill>
              </a:rPr>
              <a:t>credit unions serving LMI consumers</a:t>
            </a:r>
          </a:p>
          <a:p>
            <a:r>
              <a:rPr lang="en-US" dirty="0" smtClean="0">
                <a:solidFill>
                  <a:srgbClr val="0C6697"/>
                </a:solidFill>
              </a:rPr>
              <a:t>Promote innovative approaches to reaching underserved populations with safe responsible products</a:t>
            </a:r>
          </a:p>
          <a:p>
            <a:r>
              <a:rPr lang="en-US" dirty="0" smtClean="0">
                <a:solidFill>
                  <a:srgbClr val="0C6697"/>
                </a:solidFill>
              </a:rPr>
              <a:t>Fast growing network of more than 208 member credit unions in 46 states</a:t>
            </a:r>
          </a:p>
          <a:p>
            <a:pPr marL="914400" lvl="2" indent="0">
              <a:buNone/>
              <a:defRPr/>
            </a:pPr>
            <a:endParaRPr lang="en-US" sz="1000" dirty="0" smtClean="0"/>
          </a:p>
          <a:p>
            <a:pPr eaLnBrk="1" hangingPunct="1">
              <a:buFont typeface="Arial" charset="0"/>
              <a:buNone/>
              <a:defRPr/>
            </a:pPr>
            <a:endParaRPr lang="en-US" sz="2000" dirty="0" smtClean="0"/>
          </a:p>
          <a:p>
            <a:pPr eaLnBrk="1" hangingPunct="1">
              <a:lnSpc>
                <a:spcPct val="80000"/>
              </a:lnSpc>
              <a:buFont typeface="Arial" charset="0"/>
              <a:buNone/>
              <a:defRPr/>
            </a:pPr>
            <a:endParaRPr lang="en-US" sz="2000" dirty="0" smtClean="0"/>
          </a:p>
          <a:p>
            <a:pPr marL="457200" lvl="1" indent="0" eaLnBrk="1" hangingPunct="1">
              <a:lnSpc>
                <a:spcPct val="80000"/>
              </a:lnSpc>
              <a:buFont typeface="Arial" charset="0"/>
              <a:buNone/>
              <a:defRPr/>
            </a:pPr>
            <a:endParaRPr lang="en-US" sz="2000" b="1" dirty="0" smtClean="0"/>
          </a:p>
          <a:p>
            <a:pPr marL="457200" indent="-457200" eaLnBrk="1" hangingPunct="1">
              <a:lnSpc>
                <a:spcPct val="80000"/>
              </a:lnSpc>
              <a:buFont typeface="Arial" charset="0"/>
              <a:buNone/>
              <a:defRPr/>
            </a:pPr>
            <a:endParaRPr lang="en-US" sz="2400" dirty="0" smtClean="0"/>
          </a:p>
          <a:p>
            <a:pPr marL="0" indent="0">
              <a:buFont typeface="Arial" charset="0"/>
              <a:buNone/>
              <a:defRP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57499"/>
            <a:ext cx="2133600" cy="23275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txBox="1">
            <a:spLocks/>
          </p:cNvSpPr>
          <p:nvPr/>
        </p:nvSpPr>
        <p:spPr bwMode="auto">
          <a:xfrm>
            <a:off x="457200" y="1562100"/>
            <a:ext cx="8229600" cy="1295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rgbClr val="1177B9"/>
                </a:solidFill>
                <a:latin typeface="+mn-lt"/>
                <a:ea typeface="+mn-ea"/>
                <a:cs typeface="+mn-cs"/>
              </a:defRPr>
            </a:lvl1pPr>
            <a:lvl2pPr marL="742950" indent="-285750" algn="l" rtl="0" eaLnBrk="1" fontAlgn="base" hangingPunct="1">
              <a:spcBef>
                <a:spcPct val="20000"/>
              </a:spcBef>
              <a:spcAft>
                <a:spcPct val="0"/>
              </a:spcAft>
              <a:buChar char="–"/>
              <a:defRPr sz="2000">
                <a:solidFill>
                  <a:srgbClr val="1177B9"/>
                </a:solidFill>
                <a:latin typeface="+mn-lt"/>
                <a:cs typeface="+mn-cs"/>
              </a:defRPr>
            </a:lvl2pPr>
            <a:lvl3pPr marL="1143000" indent="-228600" algn="l" rtl="0" eaLnBrk="1" fontAlgn="base" hangingPunct="1">
              <a:spcBef>
                <a:spcPct val="20000"/>
              </a:spcBef>
              <a:spcAft>
                <a:spcPct val="0"/>
              </a:spcAft>
              <a:buChar char="•"/>
              <a:defRPr sz="1800">
                <a:solidFill>
                  <a:srgbClr val="1177B9"/>
                </a:solidFill>
                <a:latin typeface="+mn-lt"/>
                <a:cs typeface="+mn-cs"/>
              </a:defRPr>
            </a:lvl3pPr>
            <a:lvl4pPr marL="1600200" indent="-228600" algn="l" rtl="0" eaLnBrk="1" fontAlgn="base" hangingPunct="1">
              <a:spcBef>
                <a:spcPct val="20000"/>
              </a:spcBef>
              <a:spcAft>
                <a:spcPct val="0"/>
              </a:spcAft>
              <a:buChar char="–"/>
              <a:defRPr sz="1600">
                <a:solidFill>
                  <a:srgbClr val="1177B9"/>
                </a:solidFill>
                <a:latin typeface="+mn-lt"/>
                <a:cs typeface="+mn-cs"/>
              </a:defRPr>
            </a:lvl4pPr>
            <a:lvl5pPr marL="2057400" indent="-228600" algn="l" rtl="0" eaLnBrk="1" fontAlgn="base" hangingPunct="1">
              <a:spcBef>
                <a:spcPct val="20000"/>
              </a:spcBef>
              <a:spcAft>
                <a:spcPct val="0"/>
              </a:spcAft>
              <a:buChar char="»"/>
              <a:defRPr sz="1600">
                <a:solidFill>
                  <a:srgbClr val="1177B9"/>
                </a:solidFill>
                <a:latin typeface="+mn-lt"/>
                <a:cs typeface="+mn-cs"/>
              </a:defRPr>
            </a:lvl5pPr>
            <a:lvl6pPr marL="2514600" indent="-228600" algn="l" rtl="0" eaLnBrk="1" fontAlgn="base" hangingPunct="1">
              <a:spcBef>
                <a:spcPct val="20000"/>
              </a:spcBef>
              <a:spcAft>
                <a:spcPct val="0"/>
              </a:spcAft>
              <a:buChar char="»"/>
              <a:defRPr sz="2000">
                <a:solidFill>
                  <a:srgbClr val="1177B9"/>
                </a:solidFill>
                <a:latin typeface="+mn-lt"/>
                <a:cs typeface="+mn-cs"/>
              </a:defRPr>
            </a:lvl6pPr>
            <a:lvl7pPr marL="2971800" indent="-228600" algn="l" rtl="0" eaLnBrk="1" fontAlgn="base" hangingPunct="1">
              <a:spcBef>
                <a:spcPct val="20000"/>
              </a:spcBef>
              <a:spcAft>
                <a:spcPct val="0"/>
              </a:spcAft>
              <a:buChar char="»"/>
              <a:defRPr sz="2000">
                <a:solidFill>
                  <a:srgbClr val="1177B9"/>
                </a:solidFill>
                <a:latin typeface="+mn-lt"/>
                <a:cs typeface="+mn-cs"/>
              </a:defRPr>
            </a:lvl7pPr>
            <a:lvl8pPr marL="3429000" indent="-228600" algn="l" rtl="0" eaLnBrk="1" fontAlgn="base" hangingPunct="1">
              <a:spcBef>
                <a:spcPct val="20000"/>
              </a:spcBef>
              <a:spcAft>
                <a:spcPct val="0"/>
              </a:spcAft>
              <a:buChar char="»"/>
              <a:defRPr sz="2000">
                <a:solidFill>
                  <a:srgbClr val="1177B9"/>
                </a:solidFill>
                <a:latin typeface="+mn-lt"/>
                <a:cs typeface="+mn-cs"/>
              </a:defRPr>
            </a:lvl8pPr>
            <a:lvl9pPr marL="3886200" indent="-228600" algn="l" rtl="0" eaLnBrk="1" fontAlgn="base" hangingPunct="1">
              <a:spcBef>
                <a:spcPct val="20000"/>
              </a:spcBef>
              <a:spcAft>
                <a:spcPct val="0"/>
              </a:spcAft>
              <a:buChar char="»"/>
              <a:defRPr sz="2000">
                <a:solidFill>
                  <a:srgbClr val="1177B9"/>
                </a:solidFill>
                <a:latin typeface="+mn-lt"/>
                <a:cs typeface="+mn-cs"/>
              </a:defRPr>
            </a:lvl9pPr>
          </a:lstStyle>
          <a:p>
            <a:pPr marL="0" indent="0">
              <a:buFontTx/>
              <a:buNone/>
            </a:pPr>
            <a:r>
              <a:rPr lang="en-US" sz="2800" i="1" kern="0" dirty="0" smtClean="0"/>
              <a:t>Mission: </a:t>
            </a:r>
            <a:r>
              <a:rPr lang="en-US" i="1" kern="0" dirty="0" smtClean="0"/>
              <a:t>To help low- and moderate-income people and communities achieve financial independence through credit unions.</a:t>
            </a:r>
            <a:endParaRPr lang="en-US" i="1" kern="0" dirty="0"/>
          </a:p>
        </p:txBody>
      </p:sp>
    </p:spTree>
    <p:extLst>
      <p:ext uri="{BB962C8B-B14F-4D97-AF65-F5344CB8AC3E}">
        <p14:creationId xmlns:p14="http://schemas.microsoft.com/office/powerpoint/2010/main" val="170365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body" idx="1"/>
          </p:nvPr>
        </p:nvSpPr>
        <p:spPr>
          <a:xfrm>
            <a:off x="457200" y="1727200"/>
            <a:ext cx="8229600" cy="4525963"/>
          </a:xfrm>
          <a:noFill/>
          <a:ln/>
        </p:spPr>
        <p:txBody>
          <a:bodyPr/>
          <a:lstStyle/>
          <a:p>
            <a:pPr>
              <a:spcBef>
                <a:spcPts val="1200"/>
              </a:spcBef>
              <a:spcAft>
                <a:spcPts val="600"/>
              </a:spcAft>
            </a:pPr>
            <a:r>
              <a:rPr lang="en-US" dirty="0">
                <a:solidFill>
                  <a:srgbClr val="0C6697"/>
                </a:solidFill>
              </a:rPr>
              <a:t>Research shows immigrants with documented status have higher rates of being “banked” despite equal rates of reporting regular savings. </a:t>
            </a:r>
          </a:p>
          <a:p>
            <a:pPr>
              <a:spcBef>
                <a:spcPts val="1200"/>
              </a:spcBef>
              <a:spcAft>
                <a:spcPts val="600"/>
              </a:spcAft>
            </a:pPr>
            <a:r>
              <a:rPr lang="en-US" dirty="0" smtClean="0">
                <a:solidFill>
                  <a:srgbClr val="0C6697"/>
                </a:solidFill>
              </a:rPr>
              <a:t>CDCUs embrace immigrant-friendly policies and procedures with Flexible Customer ID programs (accepting matriculas, municipal IDs, passports, etc.)</a:t>
            </a:r>
          </a:p>
          <a:p>
            <a:pPr>
              <a:spcBef>
                <a:spcPts val="1200"/>
              </a:spcBef>
              <a:spcAft>
                <a:spcPts val="600"/>
              </a:spcAft>
            </a:pPr>
            <a:r>
              <a:rPr lang="en-US" dirty="0" smtClean="0">
                <a:solidFill>
                  <a:srgbClr val="0C6697"/>
                </a:solidFill>
                <a:effectLst/>
              </a:rPr>
              <a:t>Immigration and legalization processes provide a pivotal moment to encourage people to gain access to safe and responsible financial services.</a:t>
            </a:r>
            <a:endParaRPr lang="en-US" dirty="0">
              <a:solidFill>
                <a:srgbClr val="0C6697"/>
              </a:solidFill>
              <a:effectLst/>
            </a:endParaRPr>
          </a:p>
          <a:p>
            <a:pPr marL="838200" lvl="1" indent="-381000">
              <a:buClr>
                <a:schemeClr val="accent1"/>
              </a:buClr>
            </a:pPr>
            <a:endParaRPr lang="en-US" dirty="0"/>
          </a:p>
          <a:p>
            <a:pPr marL="838200" lvl="1" indent="-381000">
              <a:buClr>
                <a:schemeClr val="accent1"/>
              </a:buClr>
            </a:pPr>
            <a:endParaRPr lang="en-US" dirty="0"/>
          </a:p>
          <a:p>
            <a:pPr marL="457200" indent="-457200">
              <a:buClr>
                <a:schemeClr val="accent1"/>
              </a:buClr>
            </a:pPr>
            <a:endParaRPr lang="en-US" dirty="0">
              <a:solidFill>
                <a:srgbClr val="000000"/>
              </a:solidFill>
            </a:endParaRPr>
          </a:p>
        </p:txBody>
      </p:sp>
      <p:sp>
        <p:nvSpPr>
          <p:cNvPr id="48133" name="Rectangle 5"/>
          <p:cNvSpPr>
            <a:spLocks noChangeArrowheads="1"/>
          </p:cNvSpPr>
          <p:nvPr/>
        </p:nvSpPr>
        <p:spPr bwMode="auto">
          <a:xfrm>
            <a:off x="457200" y="350703"/>
            <a:ext cx="8229600" cy="1066800"/>
          </a:xfrm>
          <a:prstGeom prst="rect">
            <a:avLst/>
          </a:prstGeom>
          <a:noFill/>
          <a:ln w="9525">
            <a:noFill/>
            <a:miter lim="800000"/>
            <a:headEnd/>
            <a:tailEnd/>
          </a:ln>
          <a:effectLst/>
        </p:spPr>
        <p:txBody>
          <a:bodyPr anchor="ctr"/>
          <a:lstStyle/>
          <a:p>
            <a:pPr algn="ctr" eaLnBrk="1" hangingPunct="1"/>
            <a:r>
              <a:rPr lang="en-US" sz="3600" dirty="0" smtClean="0">
                <a:solidFill>
                  <a:srgbClr val="036228"/>
                </a:solidFill>
                <a:latin typeface="+mj-lt"/>
                <a:ea typeface="+mj-ea"/>
                <a:cs typeface="+mj-cs"/>
              </a:rPr>
              <a:t>Reaching Unbanked Immigrant Populations</a:t>
            </a:r>
            <a:endParaRPr lang="en-US" sz="3600" dirty="0">
              <a:solidFill>
                <a:srgbClr val="036228"/>
              </a:solidFill>
              <a:latin typeface="+mj-lt"/>
              <a:ea typeface="+mj-ea"/>
              <a:cs typeface="+mj-cs"/>
            </a:endParaRPr>
          </a:p>
        </p:txBody>
      </p:sp>
    </p:spTree>
    <p:extLst>
      <p:ext uri="{BB962C8B-B14F-4D97-AF65-F5344CB8AC3E}">
        <p14:creationId xmlns:p14="http://schemas.microsoft.com/office/powerpoint/2010/main" val="2389765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body" idx="1"/>
          </p:nvPr>
        </p:nvSpPr>
        <p:spPr>
          <a:xfrm>
            <a:off x="647700" y="1765300"/>
            <a:ext cx="8026400" cy="4546600"/>
          </a:xfrm>
          <a:noFill/>
          <a:ln/>
        </p:spPr>
        <p:txBody>
          <a:bodyPr>
            <a:normAutofit lnSpcReduction="10000"/>
          </a:bodyPr>
          <a:lstStyle/>
          <a:p>
            <a:pPr>
              <a:lnSpc>
                <a:spcPct val="90000"/>
              </a:lnSpc>
              <a:spcBef>
                <a:spcPts val="1200"/>
              </a:spcBef>
              <a:spcAft>
                <a:spcPts val="600"/>
              </a:spcAft>
              <a:buClr>
                <a:schemeClr val="accent1"/>
              </a:buClr>
            </a:pPr>
            <a:r>
              <a:rPr lang="en-US" dirty="0" smtClean="0">
                <a:solidFill>
                  <a:srgbClr val="0C6697"/>
                </a:solidFill>
              </a:rPr>
              <a:t>CDCUs offer relevant and affordable financing for </a:t>
            </a:r>
            <a:r>
              <a:rPr lang="en-US" dirty="0">
                <a:solidFill>
                  <a:srgbClr val="0C6697"/>
                </a:solidFill>
              </a:rPr>
              <a:t>i</a:t>
            </a:r>
            <a:r>
              <a:rPr lang="en-US" dirty="0" smtClean="0">
                <a:solidFill>
                  <a:srgbClr val="0C6697"/>
                </a:solidFill>
              </a:rPr>
              <a:t>mmigrant individuals </a:t>
            </a:r>
            <a:r>
              <a:rPr lang="en-US" dirty="0">
                <a:solidFill>
                  <a:srgbClr val="0C6697"/>
                </a:solidFill>
              </a:rPr>
              <a:t>and </a:t>
            </a:r>
            <a:r>
              <a:rPr lang="en-US" dirty="0" smtClean="0">
                <a:solidFill>
                  <a:srgbClr val="0C6697"/>
                </a:solidFill>
              </a:rPr>
              <a:t>families</a:t>
            </a:r>
            <a:r>
              <a:rPr lang="en-US" dirty="0">
                <a:solidFill>
                  <a:srgbClr val="0C6697"/>
                </a:solidFill>
              </a:rPr>
              <a:t>:</a:t>
            </a:r>
          </a:p>
          <a:p>
            <a:pPr lvl="2">
              <a:buClr>
                <a:schemeClr val="accent1"/>
              </a:buClr>
            </a:pPr>
            <a:r>
              <a:rPr lang="en-US" sz="2000" dirty="0" smtClean="0">
                <a:solidFill>
                  <a:srgbClr val="0C6697"/>
                </a:solidFill>
              </a:rPr>
              <a:t>Savings and affordable transactions (Cards, Remittances)</a:t>
            </a:r>
          </a:p>
          <a:p>
            <a:pPr lvl="2">
              <a:buClr>
                <a:schemeClr val="accent1"/>
              </a:buClr>
            </a:pPr>
            <a:r>
              <a:rPr lang="en-US" sz="2000" dirty="0" smtClean="0">
                <a:solidFill>
                  <a:srgbClr val="0C6697"/>
                </a:solidFill>
              </a:rPr>
              <a:t>Credit </a:t>
            </a:r>
            <a:r>
              <a:rPr lang="en-US" sz="2000" dirty="0">
                <a:solidFill>
                  <a:srgbClr val="0C6697"/>
                </a:solidFill>
              </a:rPr>
              <a:t>Builder products</a:t>
            </a:r>
          </a:p>
          <a:p>
            <a:pPr lvl="2">
              <a:buClr>
                <a:schemeClr val="accent1"/>
              </a:buClr>
            </a:pPr>
            <a:r>
              <a:rPr lang="en-US" sz="2000" dirty="0">
                <a:solidFill>
                  <a:srgbClr val="0C6697"/>
                </a:solidFill>
              </a:rPr>
              <a:t>ITIN </a:t>
            </a:r>
            <a:r>
              <a:rPr lang="en-US" sz="2000" dirty="0" smtClean="0">
                <a:solidFill>
                  <a:srgbClr val="0C6697"/>
                </a:solidFill>
              </a:rPr>
              <a:t>loans</a:t>
            </a:r>
            <a:endParaRPr lang="en-US" sz="2000" dirty="0">
              <a:solidFill>
                <a:srgbClr val="0C6697"/>
              </a:solidFill>
            </a:endParaRPr>
          </a:p>
          <a:p>
            <a:pPr lvl="2">
              <a:buClr>
                <a:schemeClr val="accent1"/>
              </a:buClr>
            </a:pPr>
            <a:r>
              <a:rPr lang="en-US" sz="2000" dirty="0">
                <a:solidFill>
                  <a:srgbClr val="0C6697"/>
                </a:solidFill>
              </a:rPr>
              <a:t>Affordable Homeownership </a:t>
            </a:r>
          </a:p>
          <a:p>
            <a:pPr lvl="2">
              <a:buClr>
                <a:schemeClr val="accent1"/>
              </a:buClr>
            </a:pPr>
            <a:r>
              <a:rPr lang="en-US" sz="2000" dirty="0">
                <a:solidFill>
                  <a:srgbClr val="0C6697"/>
                </a:solidFill>
              </a:rPr>
              <a:t>Small Business and </a:t>
            </a:r>
            <a:r>
              <a:rPr lang="en-US" sz="2000" dirty="0" smtClean="0">
                <a:solidFill>
                  <a:srgbClr val="0C6697"/>
                </a:solidFill>
              </a:rPr>
              <a:t>Microenterprise loans</a:t>
            </a:r>
          </a:p>
          <a:p>
            <a:pPr lvl="2">
              <a:buClr>
                <a:schemeClr val="accent1"/>
              </a:buClr>
            </a:pPr>
            <a:r>
              <a:rPr lang="en-US" sz="2000" dirty="0" smtClean="0">
                <a:solidFill>
                  <a:srgbClr val="0C6697"/>
                </a:solidFill>
              </a:rPr>
              <a:t>Citizenship/DACA loans</a:t>
            </a:r>
            <a:endParaRPr lang="en-US" sz="2000" dirty="0">
              <a:solidFill>
                <a:srgbClr val="0C6697"/>
              </a:solidFill>
            </a:endParaRPr>
          </a:p>
          <a:p>
            <a:pPr>
              <a:lnSpc>
                <a:spcPct val="90000"/>
              </a:lnSpc>
              <a:spcBef>
                <a:spcPts val="1200"/>
              </a:spcBef>
              <a:spcAft>
                <a:spcPts val="600"/>
              </a:spcAft>
              <a:buClr>
                <a:schemeClr val="accent1"/>
              </a:buClr>
            </a:pPr>
            <a:r>
              <a:rPr lang="en-US" dirty="0" smtClean="0">
                <a:solidFill>
                  <a:srgbClr val="0C6697"/>
                </a:solidFill>
              </a:rPr>
              <a:t>Low </a:t>
            </a:r>
            <a:r>
              <a:rPr lang="en-US" dirty="0">
                <a:solidFill>
                  <a:srgbClr val="0C6697"/>
                </a:solidFill>
              </a:rPr>
              <a:t>and transparent costs</a:t>
            </a:r>
          </a:p>
          <a:p>
            <a:pPr>
              <a:lnSpc>
                <a:spcPct val="90000"/>
              </a:lnSpc>
              <a:spcBef>
                <a:spcPts val="1200"/>
              </a:spcBef>
              <a:spcAft>
                <a:spcPts val="600"/>
              </a:spcAft>
              <a:buClr>
                <a:schemeClr val="accent1"/>
              </a:buClr>
            </a:pPr>
            <a:r>
              <a:rPr lang="en-US" dirty="0">
                <a:solidFill>
                  <a:srgbClr val="0C6697"/>
                </a:solidFill>
              </a:rPr>
              <a:t>Financial counseling and coaching directly or through community and nonprofit partners</a:t>
            </a:r>
          </a:p>
          <a:p>
            <a:pPr marL="914400" lvl="2" indent="0">
              <a:buClr>
                <a:schemeClr val="accent1"/>
              </a:buClr>
              <a:buNone/>
            </a:pPr>
            <a:endParaRPr lang="en-US" sz="1600" dirty="0"/>
          </a:p>
        </p:txBody>
      </p:sp>
      <p:sp>
        <p:nvSpPr>
          <p:cNvPr id="49157" name="Rectangle 5"/>
          <p:cNvSpPr>
            <a:spLocks noChangeArrowheads="1"/>
          </p:cNvSpPr>
          <p:nvPr/>
        </p:nvSpPr>
        <p:spPr bwMode="auto">
          <a:xfrm>
            <a:off x="152400" y="152400"/>
            <a:ext cx="8991600" cy="1066800"/>
          </a:xfrm>
          <a:prstGeom prst="rect">
            <a:avLst/>
          </a:prstGeom>
          <a:noFill/>
          <a:ln w="9525">
            <a:noFill/>
            <a:miter lim="800000"/>
            <a:headEnd/>
            <a:tailEnd/>
          </a:ln>
          <a:effectLst/>
        </p:spPr>
        <p:txBody>
          <a:bodyPr anchor="ctr"/>
          <a:lstStyle/>
          <a:p>
            <a:pPr algn="ctr" eaLnBrk="1" hangingPunct="1"/>
            <a:r>
              <a:rPr lang="en-US" sz="3200" dirty="0" smtClean="0">
                <a:solidFill>
                  <a:srgbClr val="036228"/>
                </a:solidFill>
                <a:latin typeface="+mj-lt"/>
                <a:ea typeface="+mj-ea"/>
                <a:cs typeface="+mj-cs"/>
              </a:rPr>
              <a:t>Reaching Unbanked Immigrant Populations </a:t>
            </a:r>
            <a:endParaRPr lang="en-US" sz="3200" dirty="0">
              <a:solidFill>
                <a:srgbClr val="036228"/>
              </a:solidFill>
              <a:latin typeface="+mj-lt"/>
              <a:ea typeface="+mj-ea"/>
              <a:cs typeface="+mj-cs"/>
            </a:endParaRPr>
          </a:p>
        </p:txBody>
      </p:sp>
    </p:spTree>
    <p:extLst>
      <p:ext uri="{BB962C8B-B14F-4D97-AF65-F5344CB8AC3E}">
        <p14:creationId xmlns:p14="http://schemas.microsoft.com/office/powerpoint/2010/main" val="254327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52400" y="122238"/>
            <a:ext cx="8991600" cy="944562"/>
          </a:xfrm>
        </p:spPr>
        <p:txBody>
          <a:bodyPr/>
          <a:lstStyle/>
          <a:p>
            <a:pPr lvl="0"/>
            <a:r>
              <a:rPr lang="en-US" sz="3600" dirty="0" smtClean="0">
                <a:solidFill>
                  <a:srgbClr val="008000"/>
                </a:solidFill>
              </a:rPr>
              <a:t>Citizenship Loans</a:t>
            </a:r>
            <a:endParaRPr lang="en-US" sz="3600" dirty="0">
              <a:solidFill>
                <a:srgbClr val="008000"/>
              </a:solidFill>
            </a:endParaRPr>
          </a:p>
        </p:txBody>
      </p:sp>
      <p:sp>
        <p:nvSpPr>
          <p:cNvPr id="202755" name="Rectangle 3"/>
          <p:cNvSpPr>
            <a:spLocks noGrp="1" noChangeArrowheads="1"/>
          </p:cNvSpPr>
          <p:nvPr>
            <p:ph idx="1"/>
          </p:nvPr>
        </p:nvSpPr>
        <p:spPr>
          <a:xfrm>
            <a:off x="317500" y="1646869"/>
            <a:ext cx="8534400" cy="4800600"/>
          </a:xfrm>
        </p:spPr>
        <p:txBody>
          <a:bodyPr/>
          <a:lstStyle/>
          <a:p>
            <a:pPr>
              <a:spcBef>
                <a:spcPts val="1200"/>
              </a:spcBef>
              <a:spcAft>
                <a:spcPts val="600"/>
              </a:spcAft>
            </a:pPr>
            <a:r>
              <a:rPr lang="en-US" dirty="0">
                <a:solidFill>
                  <a:srgbClr val="0C6697"/>
                </a:solidFill>
              </a:rPr>
              <a:t>A</a:t>
            </a:r>
            <a:r>
              <a:rPr lang="en-US" dirty="0" smtClean="0">
                <a:solidFill>
                  <a:srgbClr val="0C6697"/>
                </a:solidFill>
              </a:rPr>
              <a:t>pplication fee and renewal fee presents </a:t>
            </a:r>
            <a:r>
              <a:rPr lang="en-US" dirty="0">
                <a:solidFill>
                  <a:srgbClr val="0C6697"/>
                </a:solidFill>
              </a:rPr>
              <a:t>a </a:t>
            </a:r>
            <a:r>
              <a:rPr lang="en-US" dirty="0" smtClean="0">
                <a:solidFill>
                  <a:srgbClr val="0C6697"/>
                </a:solidFill>
              </a:rPr>
              <a:t>barrier for many</a:t>
            </a:r>
          </a:p>
          <a:p>
            <a:pPr>
              <a:spcBef>
                <a:spcPts val="1200"/>
              </a:spcBef>
              <a:spcAft>
                <a:spcPts val="600"/>
              </a:spcAft>
            </a:pPr>
            <a:r>
              <a:rPr lang="en-US" dirty="0" smtClean="0">
                <a:solidFill>
                  <a:srgbClr val="0C6697"/>
                </a:solidFill>
              </a:rPr>
              <a:t>CDCUs </a:t>
            </a:r>
            <a:r>
              <a:rPr lang="en-US" dirty="0">
                <a:solidFill>
                  <a:srgbClr val="0C6697"/>
                </a:solidFill>
              </a:rPr>
              <a:t>from New </a:t>
            </a:r>
            <a:r>
              <a:rPr lang="en-US" dirty="0" smtClean="0">
                <a:solidFill>
                  <a:srgbClr val="0C6697"/>
                </a:solidFill>
              </a:rPr>
              <a:t>York </a:t>
            </a:r>
            <a:r>
              <a:rPr lang="en-US" dirty="0">
                <a:solidFill>
                  <a:srgbClr val="0C6697"/>
                </a:solidFill>
              </a:rPr>
              <a:t>to </a:t>
            </a:r>
            <a:r>
              <a:rPr lang="en-US" dirty="0" smtClean="0">
                <a:solidFill>
                  <a:srgbClr val="0C6697"/>
                </a:solidFill>
              </a:rPr>
              <a:t>California launched </a:t>
            </a:r>
            <a:r>
              <a:rPr lang="en-US" dirty="0">
                <a:solidFill>
                  <a:srgbClr val="0C6697"/>
                </a:solidFill>
              </a:rPr>
              <a:t>micro-loan programs </a:t>
            </a:r>
            <a:r>
              <a:rPr lang="en-US" dirty="0" smtClean="0">
                <a:solidFill>
                  <a:srgbClr val="0C6697"/>
                </a:solidFill>
              </a:rPr>
              <a:t>to help immigrants </a:t>
            </a:r>
            <a:r>
              <a:rPr lang="en-US" dirty="0">
                <a:solidFill>
                  <a:srgbClr val="0C6697"/>
                </a:solidFill>
              </a:rPr>
              <a:t>pay </a:t>
            </a:r>
            <a:r>
              <a:rPr lang="en-US" dirty="0" smtClean="0">
                <a:solidFill>
                  <a:srgbClr val="0C6697"/>
                </a:solidFill>
              </a:rPr>
              <a:t>for citizenship and other immigration application fees </a:t>
            </a:r>
          </a:p>
          <a:p>
            <a:pPr>
              <a:spcBef>
                <a:spcPts val="1200"/>
              </a:spcBef>
              <a:spcAft>
                <a:spcPts val="600"/>
              </a:spcAft>
            </a:pPr>
            <a:r>
              <a:rPr lang="en-US" dirty="0" smtClean="0">
                <a:solidFill>
                  <a:srgbClr val="0C6697"/>
                </a:solidFill>
              </a:rPr>
              <a:t>Opportunity to connect immigrants and their families </a:t>
            </a:r>
            <a:r>
              <a:rPr lang="en-US" dirty="0">
                <a:solidFill>
                  <a:srgbClr val="0C6697"/>
                </a:solidFill>
              </a:rPr>
              <a:t>to </a:t>
            </a:r>
            <a:r>
              <a:rPr lang="en-US" dirty="0" smtClean="0">
                <a:solidFill>
                  <a:srgbClr val="0C6697"/>
                </a:solidFill>
              </a:rPr>
              <a:t>mainstream </a:t>
            </a:r>
            <a:r>
              <a:rPr lang="en-US" dirty="0">
                <a:solidFill>
                  <a:srgbClr val="0C6697"/>
                </a:solidFill>
              </a:rPr>
              <a:t>financial </a:t>
            </a:r>
            <a:r>
              <a:rPr lang="en-US" dirty="0" smtClean="0">
                <a:solidFill>
                  <a:srgbClr val="0C6697"/>
                </a:solidFill>
              </a:rPr>
              <a:t>services and become banked</a:t>
            </a:r>
          </a:p>
          <a:p>
            <a:pPr>
              <a:spcBef>
                <a:spcPts val="1200"/>
              </a:spcBef>
              <a:spcAft>
                <a:spcPts val="600"/>
              </a:spcAft>
            </a:pPr>
            <a:r>
              <a:rPr lang="en-US" dirty="0" smtClean="0">
                <a:solidFill>
                  <a:srgbClr val="0C6697"/>
                </a:solidFill>
              </a:rPr>
              <a:t>Fosters trust of financial institutions as a helpful agents to immigrant communities</a:t>
            </a:r>
            <a:endParaRPr lang="en-US" dirty="0">
              <a:solidFill>
                <a:srgbClr val="0C6697"/>
              </a:solidFill>
            </a:endParaRPr>
          </a:p>
          <a:p>
            <a:pPr lvl="0"/>
            <a:endParaRPr lang="en-US" dirty="0" smtClean="0"/>
          </a:p>
        </p:txBody>
      </p:sp>
    </p:spTree>
    <p:extLst>
      <p:ext uri="{BB962C8B-B14F-4D97-AF65-F5344CB8AC3E}">
        <p14:creationId xmlns:p14="http://schemas.microsoft.com/office/powerpoint/2010/main" val="3582126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52400" y="122238"/>
            <a:ext cx="8991600" cy="944562"/>
          </a:xfrm>
        </p:spPr>
        <p:txBody>
          <a:bodyPr/>
          <a:lstStyle/>
          <a:p>
            <a:pPr lvl="0"/>
            <a:r>
              <a:rPr lang="en-US" sz="4000" dirty="0" smtClean="0">
                <a:solidFill>
                  <a:srgbClr val="008000"/>
                </a:solidFill>
              </a:rPr>
              <a:t>Loan Pilots</a:t>
            </a:r>
            <a:endParaRPr lang="en-US" sz="4000" dirty="0">
              <a:solidFill>
                <a:srgbClr val="008000"/>
              </a:solidFill>
            </a:endParaRPr>
          </a:p>
        </p:txBody>
      </p:sp>
      <p:sp>
        <p:nvSpPr>
          <p:cNvPr id="202755" name="Rectangle 3"/>
          <p:cNvSpPr>
            <a:spLocks noGrp="1" noChangeArrowheads="1"/>
          </p:cNvSpPr>
          <p:nvPr>
            <p:ph idx="1"/>
          </p:nvPr>
        </p:nvSpPr>
        <p:spPr>
          <a:xfrm>
            <a:off x="304800" y="1574800"/>
            <a:ext cx="8534400" cy="4800600"/>
          </a:xfrm>
        </p:spPr>
        <p:txBody>
          <a:bodyPr/>
          <a:lstStyle/>
          <a:p>
            <a:pPr lvl="0">
              <a:spcBef>
                <a:spcPts val="1200"/>
              </a:spcBef>
              <a:spcAft>
                <a:spcPts val="600"/>
              </a:spcAft>
            </a:pPr>
            <a:r>
              <a:rPr lang="en-US" dirty="0" smtClean="0">
                <a:solidFill>
                  <a:srgbClr val="0070C0"/>
                </a:solidFill>
              </a:rPr>
              <a:t>General Product Terms:</a:t>
            </a:r>
          </a:p>
          <a:p>
            <a:pPr lvl="1">
              <a:spcBef>
                <a:spcPts val="1200"/>
              </a:spcBef>
              <a:spcAft>
                <a:spcPts val="600"/>
              </a:spcAft>
            </a:pPr>
            <a:r>
              <a:rPr lang="en-US" dirty="0" smtClean="0">
                <a:solidFill>
                  <a:srgbClr val="0070C0"/>
                </a:solidFill>
              </a:rPr>
              <a:t>Small dollar loans &lt;$1000</a:t>
            </a:r>
          </a:p>
          <a:p>
            <a:pPr lvl="1">
              <a:spcBef>
                <a:spcPts val="1200"/>
              </a:spcBef>
              <a:spcAft>
                <a:spcPts val="600"/>
              </a:spcAft>
            </a:pPr>
            <a:r>
              <a:rPr lang="en-US" dirty="0" smtClean="0">
                <a:solidFill>
                  <a:srgbClr val="0070C0"/>
                </a:solidFill>
              </a:rPr>
              <a:t>6-12 month terms</a:t>
            </a:r>
          </a:p>
          <a:p>
            <a:pPr lvl="1">
              <a:spcBef>
                <a:spcPts val="1200"/>
              </a:spcBef>
              <a:spcAft>
                <a:spcPts val="600"/>
              </a:spcAft>
            </a:pPr>
            <a:r>
              <a:rPr lang="en-US" dirty="0" smtClean="0">
                <a:solidFill>
                  <a:srgbClr val="0070C0"/>
                </a:solidFill>
              </a:rPr>
              <a:t>Flexible underwriting </a:t>
            </a:r>
            <a:r>
              <a:rPr lang="en-US" dirty="0">
                <a:solidFill>
                  <a:srgbClr val="0070C0"/>
                </a:solidFill>
              </a:rPr>
              <a:t>c</a:t>
            </a:r>
            <a:r>
              <a:rPr lang="en-US" dirty="0" smtClean="0">
                <a:solidFill>
                  <a:srgbClr val="0070C0"/>
                </a:solidFill>
              </a:rPr>
              <a:t>riteria and rapid approvals</a:t>
            </a:r>
          </a:p>
          <a:p>
            <a:pPr lvl="2">
              <a:spcBef>
                <a:spcPts val="0"/>
              </a:spcBef>
              <a:spcAft>
                <a:spcPts val="600"/>
              </a:spcAft>
            </a:pPr>
            <a:r>
              <a:rPr lang="en-US" sz="2000" dirty="0" smtClean="0">
                <a:solidFill>
                  <a:srgbClr val="0070C0"/>
                </a:solidFill>
              </a:rPr>
              <a:t>Various means to determine borrowing history</a:t>
            </a:r>
            <a:endParaRPr lang="en-US" sz="2000" dirty="0">
              <a:solidFill>
                <a:srgbClr val="0070C0"/>
              </a:solidFill>
            </a:endParaRPr>
          </a:p>
          <a:p>
            <a:pPr lvl="2">
              <a:spcBef>
                <a:spcPts val="0"/>
              </a:spcBef>
              <a:spcAft>
                <a:spcPts val="600"/>
              </a:spcAft>
            </a:pPr>
            <a:r>
              <a:rPr lang="en-US" sz="2000" dirty="0">
                <a:solidFill>
                  <a:srgbClr val="0070C0"/>
                </a:solidFill>
              </a:rPr>
              <a:t>Some require small amount of documented </a:t>
            </a:r>
            <a:r>
              <a:rPr lang="en-US" sz="2000" dirty="0" smtClean="0">
                <a:solidFill>
                  <a:srgbClr val="0070C0"/>
                </a:solidFill>
              </a:rPr>
              <a:t>income</a:t>
            </a:r>
          </a:p>
          <a:p>
            <a:pPr lvl="2">
              <a:spcBef>
                <a:spcPts val="0"/>
              </a:spcBef>
              <a:spcAft>
                <a:spcPts val="600"/>
              </a:spcAft>
            </a:pPr>
            <a:r>
              <a:rPr lang="en-US" sz="2000" dirty="0" smtClean="0">
                <a:solidFill>
                  <a:srgbClr val="0070C0"/>
                </a:solidFill>
              </a:rPr>
              <a:t>Checks made out to USCIS and other relevant government agencies</a:t>
            </a:r>
            <a:endParaRPr lang="en-US" sz="2000" dirty="0">
              <a:solidFill>
                <a:srgbClr val="0070C0"/>
              </a:solidFill>
            </a:endParaRPr>
          </a:p>
          <a:p>
            <a:pPr>
              <a:spcBef>
                <a:spcPts val="1200"/>
              </a:spcBef>
              <a:spcAft>
                <a:spcPts val="600"/>
              </a:spcAft>
            </a:pPr>
            <a:r>
              <a:rPr lang="en-US" dirty="0" smtClean="0">
                <a:solidFill>
                  <a:srgbClr val="0070C0"/>
                </a:solidFill>
              </a:rPr>
              <a:t>Experiences varied</a:t>
            </a:r>
          </a:p>
          <a:p>
            <a:pPr lvl="1"/>
            <a:endParaRPr lang="en-US" dirty="0" smtClean="0"/>
          </a:p>
        </p:txBody>
      </p:sp>
    </p:spTree>
    <p:extLst>
      <p:ext uri="{BB962C8B-B14F-4D97-AF65-F5344CB8AC3E}">
        <p14:creationId xmlns:p14="http://schemas.microsoft.com/office/powerpoint/2010/main" val="767580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8000"/>
                </a:solidFill>
              </a:rPr>
              <a:t>Example: NWA Immigrant Asset-Building Initiative</a:t>
            </a:r>
            <a:endParaRPr lang="en-US" sz="4000" dirty="0">
              <a:solidFill>
                <a:srgbClr val="00800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smtClean="0">
                <a:solidFill>
                  <a:schemeClr val="accent1">
                    <a:lumMod val="60000"/>
                    <a:lumOff val="40000"/>
                  </a:schemeClr>
                </a:solidFill>
              </a:rPr>
              <a:t>The Federation and GCIR pilot connecting credit unions with non-profit partners. First 2 quarters:</a:t>
            </a:r>
          </a:p>
          <a:p>
            <a:pPr>
              <a:buFontTx/>
              <a:buChar char="-"/>
            </a:pPr>
            <a:r>
              <a:rPr lang="en-US" dirty="0" smtClean="0">
                <a:solidFill>
                  <a:schemeClr val="accent1">
                    <a:lumMod val="60000"/>
                    <a:lumOff val="40000"/>
                  </a:schemeClr>
                </a:solidFill>
              </a:rPr>
              <a:t>53 loans for $280K; combination of citizenship, DACA, family petitions, waivers </a:t>
            </a:r>
          </a:p>
          <a:p>
            <a:pPr>
              <a:buFontTx/>
              <a:buChar char="-"/>
            </a:pPr>
            <a:r>
              <a:rPr lang="en-US" dirty="0" smtClean="0">
                <a:solidFill>
                  <a:schemeClr val="accent1">
                    <a:lumMod val="60000"/>
                    <a:lumOff val="40000"/>
                  </a:schemeClr>
                </a:solidFill>
              </a:rPr>
              <a:t>High number of vehicle loans and personal loans, a residual impact of partnership events, 21 ITIN-based </a:t>
            </a:r>
          </a:p>
          <a:p>
            <a:pPr>
              <a:buFontTx/>
              <a:buChar char="-"/>
            </a:pPr>
            <a:r>
              <a:rPr lang="en-US" dirty="0" smtClean="0">
                <a:solidFill>
                  <a:schemeClr val="accent1">
                    <a:lumMod val="60000"/>
                    <a:lumOff val="40000"/>
                  </a:schemeClr>
                </a:solidFill>
              </a:rPr>
              <a:t>40+ Checking/Savings accounts added</a:t>
            </a:r>
          </a:p>
          <a:p>
            <a:pPr>
              <a:buFontTx/>
              <a:buChar char="-"/>
            </a:pPr>
            <a:r>
              <a:rPr lang="en-US" dirty="0" smtClean="0">
                <a:solidFill>
                  <a:schemeClr val="accent1">
                    <a:lumMod val="60000"/>
                    <a:lumOff val="40000"/>
                  </a:schemeClr>
                </a:solidFill>
              </a:rPr>
              <a:t>Strong participation at Financial literacy workshops</a:t>
            </a:r>
          </a:p>
          <a:p>
            <a:pPr>
              <a:buFontTx/>
              <a:buChar char="-"/>
            </a:pPr>
            <a:r>
              <a:rPr lang="en-US" dirty="0" smtClean="0">
                <a:solidFill>
                  <a:schemeClr val="accent1">
                    <a:lumMod val="60000"/>
                    <a:lumOff val="40000"/>
                  </a:schemeClr>
                </a:solidFill>
              </a:rPr>
              <a:t>32 Avg. Age of Borrower, 64% of borrowers male, 630 avg. credit score; majority Hispanics, African</a:t>
            </a:r>
          </a:p>
          <a:p>
            <a:pPr>
              <a:buNone/>
            </a:pPr>
            <a:endParaRPr lang="en-US" dirty="0" smtClean="0"/>
          </a:p>
          <a:p>
            <a:pPr>
              <a:buFontTx/>
              <a:buChar char="-"/>
            </a:pPr>
            <a:endParaRPr lang="en-US" dirty="0"/>
          </a:p>
        </p:txBody>
      </p:sp>
    </p:spTree>
    <p:extLst>
      <p:ext uri="{BB962C8B-B14F-4D97-AF65-F5344CB8AC3E}">
        <p14:creationId xmlns:p14="http://schemas.microsoft.com/office/powerpoint/2010/main" val="26505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531139"/>
            <a:ext cx="8260672" cy="1039427"/>
          </a:xfrm>
        </p:spPr>
        <p:txBody>
          <a:bodyPr>
            <a:normAutofit/>
          </a:bodyPr>
          <a:lstStyle/>
          <a:p>
            <a:r>
              <a:rPr lang="en-US" sz="2400" b="1" dirty="0" smtClean="0">
                <a:solidFill>
                  <a:srgbClr val="1D7197"/>
                </a:solidFill>
              </a:rPr>
              <a:t>About the Initiative</a:t>
            </a:r>
            <a:endParaRPr lang="en-US" sz="2400" b="1" dirty="0">
              <a:solidFill>
                <a:srgbClr val="1D7197"/>
              </a:solidFill>
            </a:endParaRPr>
          </a:p>
        </p:txBody>
      </p:sp>
      <p:sp>
        <p:nvSpPr>
          <p:cNvPr id="3" name="Content Placeholder 2"/>
          <p:cNvSpPr>
            <a:spLocks noGrp="1"/>
          </p:cNvSpPr>
          <p:nvPr>
            <p:ph idx="1"/>
          </p:nvPr>
        </p:nvSpPr>
        <p:spPr>
          <a:xfrm>
            <a:off x="457200" y="1752600"/>
            <a:ext cx="8229600" cy="4881883"/>
          </a:xfrm>
        </p:spPr>
        <p:txBody>
          <a:bodyPr>
            <a:normAutofit/>
          </a:bodyPr>
          <a:lstStyle/>
          <a:p>
            <a:pPr marL="114300" indent="0">
              <a:buNone/>
            </a:pPr>
            <a:r>
              <a:rPr lang="en-US" sz="1800" dirty="0">
                <a:solidFill>
                  <a:srgbClr val="3D484D"/>
                </a:solidFill>
              </a:rPr>
              <a:t>Cities for </a:t>
            </a:r>
            <a:r>
              <a:rPr lang="en-US" sz="1800" dirty="0" smtClean="0">
                <a:solidFill>
                  <a:srgbClr val="3D484D"/>
                </a:solidFill>
              </a:rPr>
              <a:t>Citizenship (C4C) </a:t>
            </a:r>
            <a:r>
              <a:rPr lang="en-US" sz="1800" dirty="0">
                <a:solidFill>
                  <a:srgbClr val="3D484D"/>
                </a:solidFill>
              </a:rPr>
              <a:t>is a major national initiative aimed at increasing citizenship among eligible U.S. permanent residents and encouraging cities across the country to invest in citizenship </a:t>
            </a:r>
            <a:r>
              <a:rPr lang="en-US" sz="1800" dirty="0" smtClean="0">
                <a:solidFill>
                  <a:srgbClr val="3D484D"/>
                </a:solidFill>
              </a:rPr>
              <a:t>programs. C4C is chaired </a:t>
            </a:r>
            <a:r>
              <a:rPr lang="en-US" sz="1800" dirty="0">
                <a:solidFill>
                  <a:srgbClr val="3D484D"/>
                </a:solidFill>
              </a:rPr>
              <a:t>by New York City Mayor Bill de Blasio, Chicago Mayor Rahm Emanuel, and Los Angeles Mayor Eric Garcetti, with support from the Center for Popular Democracy and the National Partnership for New Americans. Citi </a:t>
            </a:r>
            <a:r>
              <a:rPr lang="en-US" sz="1800" dirty="0" smtClean="0">
                <a:solidFill>
                  <a:srgbClr val="3D484D"/>
                </a:solidFill>
              </a:rPr>
              <a:t>Community Development </a:t>
            </a:r>
            <a:r>
              <a:rPr lang="en-US" sz="1800" dirty="0">
                <a:solidFill>
                  <a:srgbClr val="3D484D"/>
                </a:solidFill>
              </a:rPr>
              <a:t>is the Founding Corporate </a:t>
            </a:r>
            <a:r>
              <a:rPr lang="en-US" sz="1800" dirty="0" smtClean="0">
                <a:solidFill>
                  <a:srgbClr val="3D484D"/>
                </a:solidFill>
              </a:rPr>
              <a:t>Partner.</a:t>
            </a:r>
            <a:endParaRPr lang="en-US" sz="1800" dirty="0">
              <a:solidFill>
                <a:srgbClr val="3D484D"/>
              </a:solidFill>
            </a:endParaRPr>
          </a:p>
          <a:p>
            <a:pPr marL="114300" indent="0" algn="ctr">
              <a:buNone/>
            </a:pPr>
            <a:r>
              <a:rPr lang="en-US" sz="1800" b="1" dirty="0" smtClean="0">
                <a:solidFill>
                  <a:srgbClr val="EA5D00"/>
                </a:solidFill>
              </a:rPr>
              <a:t>Participating Cities: </a:t>
            </a:r>
            <a:endParaRPr lang="en-US" sz="1800" b="1" dirty="0">
              <a:solidFill>
                <a:srgbClr val="EA5D00"/>
              </a:solidFill>
            </a:endParaRPr>
          </a:p>
        </p:txBody>
      </p:sp>
      <p:pic>
        <p:nvPicPr>
          <p:cNvPr id="4" name="Picture 3" descr="C4C-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4000" y="63500"/>
            <a:ext cx="2921000" cy="1689100"/>
          </a:xfrm>
          <a:prstGeom prst="rect">
            <a:avLst/>
          </a:prstGeom>
        </p:spPr>
      </p:pic>
      <p:sp>
        <p:nvSpPr>
          <p:cNvPr id="5" name="TextBox 4"/>
          <p:cNvSpPr txBox="1"/>
          <p:nvPr/>
        </p:nvSpPr>
        <p:spPr>
          <a:xfrm>
            <a:off x="604785" y="4410887"/>
            <a:ext cx="7903357" cy="1754326"/>
          </a:xfrm>
          <a:prstGeom prst="rect">
            <a:avLst/>
          </a:prstGeom>
          <a:noFill/>
        </p:spPr>
        <p:txBody>
          <a:bodyPr wrap="square" rtlCol="0">
            <a:spAutoFit/>
          </a:bodyPr>
          <a:lstStyle/>
          <a:p>
            <a:pPr algn="ctr"/>
            <a:r>
              <a:rPr lang="en-US" dirty="0">
                <a:solidFill>
                  <a:srgbClr val="3D484D"/>
                </a:solidFill>
              </a:rPr>
              <a:t>Atlanta, GA · Baltimore, MD · Boston, MA · Chattanooga, </a:t>
            </a:r>
            <a:r>
              <a:rPr lang="en-US" dirty="0" smtClean="0">
                <a:solidFill>
                  <a:srgbClr val="3D484D"/>
                </a:solidFill>
              </a:rPr>
              <a:t>TN · </a:t>
            </a:r>
            <a:r>
              <a:rPr lang="en-US" dirty="0">
                <a:solidFill>
                  <a:srgbClr val="3D484D"/>
                </a:solidFill>
              </a:rPr>
              <a:t>Chicago, </a:t>
            </a:r>
            <a:r>
              <a:rPr lang="en-US" dirty="0" smtClean="0">
                <a:solidFill>
                  <a:srgbClr val="3D484D"/>
                </a:solidFill>
              </a:rPr>
              <a:t>IL · </a:t>
            </a:r>
            <a:r>
              <a:rPr lang="en-US" dirty="0">
                <a:solidFill>
                  <a:srgbClr val="3D484D"/>
                </a:solidFill>
              </a:rPr>
              <a:t>Denver, CO · </a:t>
            </a:r>
            <a:r>
              <a:rPr lang="en-US" dirty="0" smtClean="0">
                <a:solidFill>
                  <a:srgbClr val="3D484D"/>
                </a:solidFill>
              </a:rPr>
              <a:t>Jersey City</a:t>
            </a:r>
            <a:r>
              <a:rPr lang="en-US" dirty="0">
                <a:solidFill>
                  <a:srgbClr val="3D484D"/>
                </a:solidFill>
              </a:rPr>
              <a:t>, NJ · Los </a:t>
            </a:r>
            <a:r>
              <a:rPr lang="en-US" dirty="0">
                <a:solidFill>
                  <a:srgbClr val="3D484D"/>
                </a:solidFill>
              </a:rPr>
              <a:t>Angeles, </a:t>
            </a:r>
            <a:r>
              <a:rPr lang="en-US" dirty="0" smtClean="0">
                <a:solidFill>
                  <a:srgbClr val="3D484D"/>
                </a:solidFill>
              </a:rPr>
              <a:t>CA </a:t>
            </a:r>
            <a:r>
              <a:rPr lang="en-US" dirty="0">
                <a:solidFill>
                  <a:srgbClr val="3D484D"/>
                </a:solidFill>
              </a:rPr>
              <a:t>· Milwaukee, WI · Nashville</a:t>
            </a:r>
            <a:r>
              <a:rPr lang="en-US" dirty="0">
                <a:solidFill>
                  <a:srgbClr val="3D484D"/>
                </a:solidFill>
              </a:rPr>
              <a:t>, TN · New York, </a:t>
            </a:r>
            <a:r>
              <a:rPr lang="en-US" dirty="0" smtClean="0">
                <a:solidFill>
                  <a:srgbClr val="3D484D"/>
                </a:solidFill>
              </a:rPr>
              <a:t>NY </a:t>
            </a:r>
            <a:r>
              <a:rPr lang="en-US" dirty="0">
                <a:solidFill>
                  <a:srgbClr val="3D484D"/>
                </a:solidFill>
              </a:rPr>
              <a:t>· </a:t>
            </a:r>
            <a:r>
              <a:rPr lang="en-US" dirty="0" smtClean="0">
                <a:solidFill>
                  <a:srgbClr val="3D484D"/>
                </a:solidFill>
              </a:rPr>
              <a:t>Philadelphia</a:t>
            </a:r>
            <a:r>
              <a:rPr lang="en-US" dirty="0">
                <a:solidFill>
                  <a:srgbClr val="3D484D"/>
                </a:solidFill>
              </a:rPr>
              <a:t>, PA · Pittsburgh, PA </a:t>
            </a:r>
            <a:r>
              <a:rPr lang="en-US" dirty="0" smtClean="0">
                <a:solidFill>
                  <a:srgbClr val="3D484D"/>
                </a:solidFill>
              </a:rPr>
              <a:t>· Reading, PA · </a:t>
            </a:r>
            <a:r>
              <a:rPr lang="en-US" dirty="0">
                <a:solidFill>
                  <a:srgbClr val="3D484D"/>
                </a:solidFill>
              </a:rPr>
              <a:t>San </a:t>
            </a:r>
            <a:r>
              <a:rPr lang="en-US" dirty="0" smtClean="0">
                <a:solidFill>
                  <a:srgbClr val="3D484D"/>
                </a:solidFill>
              </a:rPr>
              <a:t>Francisco, CA</a:t>
            </a:r>
            <a:r>
              <a:rPr lang="en-US" dirty="0">
                <a:solidFill>
                  <a:srgbClr val="3D484D"/>
                </a:solidFill>
              </a:rPr>
              <a:t> </a:t>
            </a:r>
            <a:r>
              <a:rPr lang="en-US" dirty="0">
                <a:solidFill>
                  <a:srgbClr val="3D484D"/>
                </a:solidFill>
              </a:rPr>
              <a:t>· San Jose, CA · </a:t>
            </a:r>
            <a:endParaRPr lang="en-US" dirty="0">
              <a:solidFill>
                <a:srgbClr val="3D484D"/>
              </a:solidFill>
            </a:endParaRPr>
          </a:p>
          <a:p>
            <a:pPr algn="ctr"/>
            <a:r>
              <a:rPr lang="en-US" dirty="0" smtClean="0">
                <a:solidFill>
                  <a:srgbClr val="3D484D"/>
                </a:solidFill>
              </a:rPr>
              <a:t> Seattle, </a:t>
            </a:r>
            <a:r>
              <a:rPr lang="en-US" dirty="0">
                <a:solidFill>
                  <a:srgbClr val="3D484D"/>
                </a:solidFill>
              </a:rPr>
              <a:t>WA · Washington, DC </a:t>
            </a:r>
          </a:p>
          <a:p>
            <a:pPr algn="ctr"/>
            <a:endParaRPr lang="en-US" b="1" dirty="0">
              <a:solidFill>
                <a:schemeClr val="accent6">
                  <a:lumMod val="75000"/>
                </a:schemeClr>
              </a:solidFill>
            </a:endParaRPr>
          </a:p>
        </p:txBody>
      </p:sp>
    </p:spTree>
    <p:extLst>
      <p:ext uri="{BB962C8B-B14F-4D97-AF65-F5344CB8AC3E}">
        <p14:creationId xmlns:p14="http://schemas.microsoft.com/office/powerpoint/2010/main" val="3559344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0666"/>
            <a:ext cx="7345362" cy="940434"/>
          </a:xfrm>
        </p:spPr>
        <p:txBody>
          <a:bodyPr/>
          <a:lstStyle/>
          <a:p>
            <a:r>
              <a:rPr lang="en-US" dirty="0" smtClean="0">
                <a:solidFill>
                  <a:srgbClr val="008000"/>
                </a:solidFill>
              </a:rPr>
              <a:t>Other Examples </a:t>
            </a:r>
            <a:endParaRPr lang="en-US" dirty="0">
              <a:solidFill>
                <a:srgbClr val="008000"/>
              </a:solidFill>
            </a:endParaRPr>
          </a:p>
        </p:txBody>
      </p:sp>
      <p:sp>
        <p:nvSpPr>
          <p:cNvPr id="3" name="Content Placeholder 2"/>
          <p:cNvSpPr>
            <a:spLocks noGrp="1"/>
          </p:cNvSpPr>
          <p:nvPr>
            <p:ph idx="1"/>
          </p:nvPr>
        </p:nvSpPr>
        <p:spPr>
          <a:xfrm>
            <a:off x="177800" y="1600200"/>
            <a:ext cx="8699500" cy="4294512"/>
          </a:xfrm>
        </p:spPr>
        <p:txBody>
          <a:bodyPr/>
          <a:lstStyle/>
          <a:p>
            <a:pPr marL="0" indent="0">
              <a:spcBef>
                <a:spcPts val="600"/>
              </a:spcBef>
              <a:spcAft>
                <a:spcPts val="1200"/>
              </a:spcAft>
              <a:buNone/>
            </a:pPr>
            <a:r>
              <a:rPr lang="en-US" sz="2000" dirty="0" smtClean="0">
                <a:solidFill>
                  <a:srgbClr val="0070C0"/>
                </a:solidFill>
              </a:rPr>
              <a:t>More than 40 documented pilots underway; </a:t>
            </a:r>
            <a:r>
              <a:rPr lang="en-US" sz="2000" dirty="0">
                <a:solidFill>
                  <a:srgbClr val="0070C0"/>
                </a:solidFill>
              </a:rPr>
              <a:t>33 accept ITINs and offer citizenship/DACA loans or small dollar loans with flexible underwriting</a:t>
            </a:r>
          </a:p>
          <a:p>
            <a:pPr>
              <a:spcBef>
                <a:spcPts val="600"/>
              </a:spcBef>
              <a:spcAft>
                <a:spcPts val="1200"/>
              </a:spcAft>
              <a:buFontTx/>
              <a:buChar char="-"/>
            </a:pPr>
            <a:r>
              <a:rPr lang="en-US" sz="2000" dirty="0" smtClean="0">
                <a:solidFill>
                  <a:srgbClr val="0070C0"/>
                </a:solidFill>
              </a:rPr>
              <a:t>Latino </a:t>
            </a:r>
            <a:r>
              <a:rPr lang="en-US" sz="2000" dirty="0">
                <a:solidFill>
                  <a:srgbClr val="0070C0"/>
                </a:solidFill>
              </a:rPr>
              <a:t>Community FCU (NC) leads with 1,578 DACA loans, 1.7% charge-off rate (since 2012)</a:t>
            </a:r>
          </a:p>
          <a:p>
            <a:pPr>
              <a:spcBef>
                <a:spcPts val="600"/>
              </a:spcBef>
              <a:spcAft>
                <a:spcPts val="1200"/>
              </a:spcAft>
              <a:buFontTx/>
              <a:buChar char="-"/>
            </a:pPr>
            <a:r>
              <a:rPr lang="en-US" sz="2000" dirty="0" smtClean="0">
                <a:solidFill>
                  <a:srgbClr val="0070C0"/>
                </a:solidFill>
              </a:rPr>
              <a:t>Northside </a:t>
            </a:r>
            <a:r>
              <a:rPr lang="en-US" sz="2000" dirty="0">
                <a:solidFill>
                  <a:srgbClr val="0070C0"/>
                </a:solidFill>
              </a:rPr>
              <a:t>Community FCU (IL): 350 citizenship loans, 5% charge-off rate (since 2007)</a:t>
            </a:r>
          </a:p>
          <a:p>
            <a:pPr>
              <a:spcBef>
                <a:spcPts val="600"/>
              </a:spcBef>
              <a:spcAft>
                <a:spcPts val="1200"/>
              </a:spcAft>
              <a:buFontTx/>
              <a:buChar char="-"/>
            </a:pPr>
            <a:r>
              <a:rPr lang="en-US" sz="2000" dirty="0">
                <a:solidFill>
                  <a:srgbClr val="0070C0"/>
                </a:solidFill>
              </a:rPr>
              <a:t>District Government Employees’ FCU (DC): more than 200 citizenship/DACA loans (since 2014)</a:t>
            </a:r>
          </a:p>
          <a:p>
            <a:pPr>
              <a:spcBef>
                <a:spcPts val="600"/>
              </a:spcBef>
              <a:spcAft>
                <a:spcPts val="600"/>
              </a:spcAft>
              <a:buFontTx/>
              <a:buChar char="-"/>
            </a:pPr>
            <a:r>
              <a:rPr lang="en-US" sz="2000" dirty="0" smtClean="0">
                <a:solidFill>
                  <a:srgbClr val="0070C0"/>
                </a:solidFill>
              </a:rPr>
              <a:t>New </a:t>
            </a:r>
            <a:r>
              <a:rPr lang="en-US" sz="2000" dirty="0">
                <a:solidFill>
                  <a:srgbClr val="0070C0"/>
                </a:solidFill>
              </a:rPr>
              <a:t>Economy Project with Brooklyn Cooperative and Lower East Side People’s: 100 DACA loans (since 2014)</a:t>
            </a:r>
          </a:p>
          <a:p>
            <a:pPr marL="0" indent="0">
              <a:buNone/>
            </a:pPr>
            <a:endParaRPr lang="en-US" dirty="0" smtClean="0"/>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2862771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52400" y="185738"/>
            <a:ext cx="8801100" cy="754062"/>
          </a:xfrm>
        </p:spPr>
        <p:txBody>
          <a:bodyPr/>
          <a:lstStyle/>
          <a:p>
            <a:pPr lvl="0"/>
            <a:r>
              <a:rPr lang="en-US" sz="4000" dirty="0" smtClean="0">
                <a:solidFill>
                  <a:srgbClr val="008000"/>
                </a:solidFill>
              </a:rPr>
              <a:t>Implementation Lessons Learned</a:t>
            </a:r>
            <a:endParaRPr lang="en-US" sz="4000" dirty="0">
              <a:solidFill>
                <a:srgbClr val="008000"/>
              </a:solidFill>
            </a:endParaRPr>
          </a:p>
        </p:txBody>
      </p:sp>
      <p:sp>
        <p:nvSpPr>
          <p:cNvPr id="202755" name="Rectangle 3"/>
          <p:cNvSpPr>
            <a:spLocks noGrp="1" noChangeArrowheads="1"/>
          </p:cNvSpPr>
          <p:nvPr>
            <p:ph idx="1"/>
          </p:nvPr>
        </p:nvSpPr>
        <p:spPr>
          <a:xfrm>
            <a:off x="292100" y="1130300"/>
            <a:ext cx="8458200" cy="4686300"/>
          </a:xfrm>
        </p:spPr>
        <p:txBody>
          <a:bodyPr/>
          <a:lstStyle/>
          <a:p>
            <a:pPr marL="0" lvl="0" indent="0">
              <a:spcBef>
                <a:spcPts val="1200"/>
              </a:spcBef>
              <a:spcAft>
                <a:spcPts val="600"/>
              </a:spcAft>
              <a:buNone/>
            </a:pPr>
            <a:r>
              <a:rPr lang="en-US" b="1" dirty="0" smtClean="0">
                <a:solidFill>
                  <a:srgbClr val="0070C0"/>
                </a:solidFill>
              </a:rPr>
              <a:t>Implementation, Outreach and Promotion:</a:t>
            </a:r>
          </a:p>
          <a:p>
            <a:pPr>
              <a:spcBef>
                <a:spcPts val="1200"/>
              </a:spcBef>
              <a:spcAft>
                <a:spcPts val="600"/>
              </a:spcAft>
            </a:pPr>
            <a:r>
              <a:rPr lang="en-US" dirty="0" smtClean="0">
                <a:solidFill>
                  <a:srgbClr val="0070C0"/>
                </a:solidFill>
              </a:rPr>
              <a:t>Trusted partnerships are key between credit unions and immigrant and legal services organizations </a:t>
            </a:r>
          </a:p>
          <a:p>
            <a:pPr>
              <a:spcBef>
                <a:spcPts val="1200"/>
              </a:spcBef>
              <a:spcAft>
                <a:spcPts val="600"/>
              </a:spcAft>
            </a:pPr>
            <a:r>
              <a:rPr lang="en-US" dirty="0" smtClean="0">
                <a:solidFill>
                  <a:srgbClr val="0070C0"/>
                </a:solidFill>
              </a:rPr>
              <a:t>Offering a broad array of services may help people recognize this is about making a lifelong relationship not simply “selling a loan”</a:t>
            </a:r>
          </a:p>
          <a:p>
            <a:pPr>
              <a:spcBef>
                <a:spcPts val="1200"/>
              </a:spcBef>
              <a:spcAft>
                <a:spcPts val="600"/>
              </a:spcAft>
            </a:pPr>
            <a:r>
              <a:rPr lang="en-US" dirty="0" smtClean="0">
                <a:solidFill>
                  <a:srgbClr val="0070C0"/>
                </a:solidFill>
              </a:rPr>
              <a:t>Critical that this is seen as a credit-building process. </a:t>
            </a:r>
          </a:p>
          <a:p>
            <a:pPr>
              <a:spcBef>
                <a:spcPts val="1200"/>
              </a:spcBef>
              <a:spcAft>
                <a:spcPts val="600"/>
              </a:spcAft>
            </a:pPr>
            <a:r>
              <a:rPr lang="en-US" dirty="0" smtClean="0">
                <a:solidFill>
                  <a:srgbClr val="0F6097"/>
                </a:solidFill>
              </a:rPr>
              <a:t>Staging of implementation can affect take-up – we need to be ready. </a:t>
            </a:r>
          </a:p>
        </p:txBody>
      </p:sp>
    </p:spTree>
    <p:extLst>
      <p:ext uri="{BB962C8B-B14F-4D97-AF65-F5344CB8AC3E}">
        <p14:creationId xmlns:p14="http://schemas.microsoft.com/office/powerpoint/2010/main" val="4015225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60" name="Rectangle 8"/>
          <p:cNvSpPr>
            <a:spLocks noGrp="1" noChangeArrowheads="1"/>
          </p:cNvSpPr>
          <p:nvPr>
            <p:ph sz="half" idx="1"/>
          </p:nvPr>
        </p:nvSpPr>
        <p:spPr>
          <a:xfrm>
            <a:off x="2743200" y="2971800"/>
            <a:ext cx="3200400" cy="1524000"/>
          </a:xfrm>
        </p:spPr>
        <p:txBody>
          <a:bodyPr/>
          <a:lstStyle/>
          <a:p>
            <a:pPr>
              <a:buFont typeface="Wingdings" pitchFamily="2" charset="2"/>
              <a:buNone/>
            </a:pPr>
            <a:endParaRPr lang="en-US" sz="1800" dirty="0">
              <a:latin typeface="Calibri" pitchFamily="34" charset="0"/>
              <a:cs typeface="Calibri" pitchFamily="34" charset="0"/>
            </a:endParaRPr>
          </a:p>
          <a:p>
            <a:pPr>
              <a:buFont typeface="Wingdings" pitchFamily="2" charset="2"/>
              <a:buNone/>
            </a:pPr>
            <a:endParaRPr lang="en-US" sz="2400" dirty="0">
              <a:latin typeface="Calibri" pitchFamily="34" charset="0"/>
              <a:cs typeface="Calibri" pitchFamily="34" charset="0"/>
            </a:endParaRPr>
          </a:p>
        </p:txBody>
      </p:sp>
      <p:sp>
        <p:nvSpPr>
          <p:cNvPr id="253961" name="Rectangle 9"/>
          <p:cNvSpPr>
            <a:spLocks noGrp="1" noChangeArrowheads="1"/>
          </p:cNvSpPr>
          <p:nvPr>
            <p:ph sz="half" idx="2"/>
          </p:nvPr>
        </p:nvSpPr>
        <p:spPr>
          <a:xfrm>
            <a:off x="3352800" y="4343400"/>
            <a:ext cx="2209800" cy="1447800"/>
          </a:xfrm>
        </p:spPr>
        <p:txBody>
          <a:bodyPr/>
          <a:lstStyle/>
          <a:p>
            <a:pPr marL="0" indent="0" algn="ctr">
              <a:buFont typeface="Wingdings" pitchFamily="2" charset="2"/>
              <a:buNone/>
            </a:pPr>
            <a:r>
              <a:rPr lang="en-US" sz="2400" b="1" dirty="0" smtClean="0">
                <a:solidFill>
                  <a:srgbClr val="0070C0"/>
                </a:solidFill>
                <a:latin typeface="Calibri" pitchFamily="34" charset="0"/>
                <a:cs typeface="Calibri" pitchFamily="34" charset="0"/>
              </a:rPr>
              <a:t>Cathie Mahon</a:t>
            </a:r>
            <a:endParaRPr lang="en-US" sz="2400" b="1" dirty="0">
              <a:solidFill>
                <a:srgbClr val="0070C0"/>
              </a:solidFill>
              <a:latin typeface="Calibri" pitchFamily="34" charset="0"/>
              <a:cs typeface="Calibri" pitchFamily="34" charset="0"/>
            </a:endParaRPr>
          </a:p>
          <a:p>
            <a:pPr marL="0" indent="0" algn="ctr">
              <a:buFont typeface="Wingdings" pitchFamily="2" charset="2"/>
              <a:buNone/>
            </a:pPr>
            <a:r>
              <a:rPr lang="en-US" sz="1600" dirty="0" smtClean="0">
                <a:solidFill>
                  <a:srgbClr val="0070C0"/>
                </a:solidFill>
                <a:latin typeface="Calibri" pitchFamily="34" charset="0"/>
                <a:cs typeface="Calibri" pitchFamily="34" charset="0"/>
              </a:rPr>
              <a:t>cmahon@cdcu.coop</a:t>
            </a:r>
            <a:endParaRPr lang="en-US" sz="1600" dirty="0">
              <a:solidFill>
                <a:srgbClr val="0070C0"/>
              </a:solidFill>
              <a:latin typeface="Calibri" pitchFamily="34" charset="0"/>
              <a:cs typeface="Calibri" pitchFamily="34" charset="0"/>
            </a:endParaRPr>
          </a:p>
        </p:txBody>
      </p:sp>
      <p:sp>
        <p:nvSpPr>
          <p:cNvPr id="253954" name="Rectangle 2"/>
          <p:cNvSpPr>
            <a:spLocks noGrp="1" noChangeArrowheads="1"/>
          </p:cNvSpPr>
          <p:nvPr>
            <p:ph type="title"/>
          </p:nvPr>
        </p:nvSpPr>
        <p:spPr>
          <a:xfrm>
            <a:off x="900113" y="244158"/>
            <a:ext cx="7345362" cy="898842"/>
          </a:xfrm>
        </p:spPr>
        <p:txBody>
          <a:bodyPr/>
          <a:lstStyle/>
          <a:p>
            <a:r>
              <a:rPr lang="en-US" dirty="0" smtClean="0">
                <a:solidFill>
                  <a:srgbClr val="008000"/>
                </a:solidFill>
                <a:latin typeface="Calibri" panose="020F0502020204030204" pitchFamily="34" charset="0"/>
                <a:cs typeface="Arial" pitchFamily="34" charset="0"/>
              </a:rPr>
              <a:t>For more information</a:t>
            </a:r>
            <a:endParaRPr lang="en-US" dirty="0">
              <a:solidFill>
                <a:srgbClr val="008000"/>
              </a:solidFill>
              <a:latin typeface="Calibri" panose="020F0502020204030204" pitchFamily="34" charset="0"/>
              <a:cs typeface="Arial" pitchFamily="34" charset="0"/>
            </a:endParaRPr>
          </a:p>
        </p:txBody>
      </p:sp>
      <p:sp>
        <p:nvSpPr>
          <p:cNvPr id="253962" name="Rectangle 10"/>
          <p:cNvSpPr>
            <a:spLocks noChangeArrowheads="1"/>
          </p:cNvSpPr>
          <p:nvPr/>
        </p:nvSpPr>
        <p:spPr bwMode="auto">
          <a:xfrm>
            <a:off x="381000" y="2071816"/>
            <a:ext cx="8458200" cy="1295400"/>
          </a:xfrm>
          <a:prstGeom prst="rect">
            <a:avLst/>
          </a:prstGeom>
          <a:noFill/>
          <a:ln w="9525">
            <a:noFill/>
            <a:miter lim="800000"/>
            <a:headEnd/>
            <a:tailEnd/>
          </a:ln>
        </p:spPr>
        <p:txBody>
          <a:bodyPr/>
          <a:lstStyle/>
          <a:p>
            <a:pPr algn="ctr" eaLnBrk="0" hangingPunct="0">
              <a:spcBef>
                <a:spcPct val="20000"/>
              </a:spcBef>
              <a:buClr>
                <a:schemeClr val="hlink"/>
              </a:buClr>
              <a:buSzPct val="75000"/>
              <a:buFont typeface="Wingdings" pitchFamily="2" charset="2"/>
              <a:buNone/>
            </a:pPr>
            <a:r>
              <a:rPr kumimoji="1" lang="en-US" sz="2400" dirty="0" smtClean="0">
                <a:solidFill>
                  <a:srgbClr val="0070C0"/>
                </a:solidFill>
                <a:latin typeface="Calibri" pitchFamily="34" charset="0"/>
                <a:cs typeface="Calibri" pitchFamily="34" charset="0"/>
              </a:rPr>
              <a:t>National Federation of Community Development Credit Unions</a:t>
            </a:r>
          </a:p>
          <a:p>
            <a:pPr algn="ctr" eaLnBrk="0" hangingPunct="0">
              <a:spcBef>
                <a:spcPct val="20000"/>
              </a:spcBef>
              <a:buClr>
                <a:schemeClr val="hlink"/>
              </a:buClr>
              <a:buSzPct val="75000"/>
              <a:buFont typeface="Wingdings" pitchFamily="2" charset="2"/>
              <a:buNone/>
            </a:pPr>
            <a:r>
              <a:rPr kumimoji="1" lang="en-US" sz="2400" dirty="0" smtClean="0">
                <a:solidFill>
                  <a:srgbClr val="0070C0"/>
                </a:solidFill>
                <a:latin typeface="Calibri" pitchFamily="34" charset="0"/>
                <a:cs typeface="Calibri" pitchFamily="34" charset="0"/>
              </a:rPr>
              <a:t>39 Broadway, Suite 2140</a:t>
            </a:r>
          </a:p>
          <a:p>
            <a:pPr algn="ctr" eaLnBrk="0" hangingPunct="0">
              <a:spcBef>
                <a:spcPct val="20000"/>
              </a:spcBef>
              <a:buClr>
                <a:schemeClr val="hlink"/>
              </a:buClr>
              <a:buSzPct val="75000"/>
              <a:buFont typeface="Wingdings" pitchFamily="2" charset="2"/>
              <a:buNone/>
            </a:pPr>
            <a:r>
              <a:rPr kumimoji="1" lang="en-US" sz="2400" dirty="0" smtClean="0">
                <a:solidFill>
                  <a:srgbClr val="0070C0"/>
                </a:solidFill>
                <a:latin typeface="Calibri" pitchFamily="34" charset="0"/>
                <a:cs typeface="Calibri" pitchFamily="34" charset="0"/>
              </a:rPr>
              <a:t>New York, NY  10006</a:t>
            </a:r>
          </a:p>
          <a:p>
            <a:pPr algn="ctr" eaLnBrk="0" hangingPunct="0">
              <a:spcBef>
                <a:spcPct val="20000"/>
              </a:spcBef>
              <a:buClr>
                <a:schemeClr val="hlink"/>
              </a:buClr>
              <a:buSzPct val="75000"/>
              <a:buFont typeface="Wingdings" pitchFamily="2" charset="2"/>
              <a:buNone/>
            </a:pPr>
            <a:r>
              <a:rPr kumimoji="1" lang="en-US" sz="2400" dirty="0" smtClean="0">
                <a:solidFill>
                  <a:srgbClr val="0070C0"/>
                </a:solidFill>
                <a:latin typeface="Calibri" pitchFamily="34" charset="0"/>
                <a:cs typeface="Calibri" pitchFamily="34" charset="0"/>
              </a:rPr>
              <a:t>www.cdcu.coop</a:t>
            </a:r>
          </a:p>
          <a:p>
            <a:pPr algn="l" eaLnBrk="0" hangingPunct="0">
              <a:spcBef>
                <a:spcPct val="20000"/>
              </a:spcBef>
              <a:buClr>
                <a:schemeClr val="hlink"/>
              </a:buClr>
              <a:buSzPct val="75000"/>
              <a:buFont typeface="Wingdings" pitchFamily="2" charset="2"/>
              <a:buNone/>
            </a:pPr>
            <a:endParaRPr kumimoji="1" lang="en-US" sz="1600" dirty="0">
              <a:solidFill>
                <a:srgbClr val="0070C0"/>
              </a:solidFill>
              <a:latin typeface="Arial" charset="0"/>
            </a:endParaRPr>
          </a:p>
        </p:txBody>
      </p:sp>
      <p:sp>
        <p:nvSpPr>
          <p:cNvPr id="253963" name="Rectangle 11"/>
          <p:cNvSpPr>
            <a:spLocks noChangeArrowheads="1"/>
          </p:cNvSpPr>
          <p:nvPr/>
        </p:nvSpPr>
        <p:spPr bwMode="auto">
          <a:xfrm>
            <a:off x="5105400" y="2209800"/>
            <a:ext cx="2362200" cy="1447800"/>
          </a:xfrm>
          <a:prstGeom prst="rect">
            <a:avLst/>
          </a:prstGeom>
          <a:noFill/>
          <a:ln w="9525">
            <a:noFill/>
            <a:miter lim="800000"/>
            <a:headEnd/>
            <a:tailEnd/>
          </a:ln>
        </p:spPr>
        <p:txBody>
          <a:bodyPr/>
          <a:lstStyle/>
          <a:p>
            <a:pPr algn="l" eaLnBrk="0" hangingPunct="0">
              <a:spcBef>
                <a:spcPct val="20000"/>
              </a:spcBef>
              <a:buClr>
                <a:schemeClr val="hlink"/>
              </a:buClr>
              <a:buSzPct val="75000"/>
              <a:buFont typeface="Wingdings" pitchFamily="2" charset="2"/>
              <a:buNone/>
            </a:pPr>
            <a:endParaRPr kumimoji="1" lang="en-US" sz="1600" dirty="0">
              <a:latin typeface="Arial" charset="0"/>
            </a:endParaRPr>
          </a:p>
        </p:txBody>
      </p:sp>
    </p:spTree>
    <p:extLst>
      <p:ext uri="{BB962C8B-B14F-4D97-AF65-F5344CB8AC3E}">
        <p14:creationId xmlns:p14="http://schemas.microsoft.com/office/powerpoint/2010/main" val="4196519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smtClean="0">
                <a:solidFill>
                  <a:srgbClr val="0C6697"/>
                </a:solidFill>
              </a:rPr>
              <a:t>Sonia Lin</a:t>
            </a:r>
            <a:endParaRPr lang="en-US" sz="4800" dirty="0">
              <a:solidFill>
                <a:srgbClr val="0C6697"/>
              </a:solidFill>
            </a:endParaRPr>
          </a:p>
        </p:txBody>
      </p:sp>
      <p:sp>
        <p:nvSpPr>
          <p:cNvPr id="9" name="Text Placeholder 8"/>
          <p:cNvSpPr>
            <a:spLocks noGrp="1"/>
          </p:cNvSpPr>
          <p:nvPr>
            <p:ph type="subTitle" idx="1"/>
          </p:nvPr>
        </p:nvSpPr>
        <p:spPr/>
        <p:txBody>
          <a:bodyPr/>
          <a:lstStyle/>
          <a:p>
            <a:r>
              <a:rPr lang="en-US" dirty="0" smtClean="0"/>
              <a:t>General Counsel, Mayor’s Office of Immigrant Affairs, New York City</a:t>
            </a:r>
            <a:endParaRPr lang="en-US" dirty="0"/>
          </a:p>
        </p:txBody>
      </p:sp>
      <p:pic>
        <p:nvPicPr>
          <p:cNvPr id="1026" name="Picture 2" descr="http://www.nyc.gov/html/imm/includes/site_images/branding/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599" y="4402837"/>
            <a:ext cx="2775789" cy="15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32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Program Elements</a:t>
            </a:r>
            <a:endParaRPr lang="en-US" dirty="0"/>
          </a:p>
        </p:txBody>
      </p:sp>
      <p:sp>
        <p:nvSpPr>
          <p:cNvPr id="3" name="Content Placeholder 2"/>
          <p:cNvSpPr>
            <a:spLocks noGrp="1"/>
          </p:cNvSpPr>
          <p:nvPr>
            <p:ph idx="1"/>
          </p:nvPr>
        </p:nvSpPr>
        <p:spPr/>
        <p:txBody>
          <a:bodyPr/>
          <a:lstStyle/>
          <a:p>
            <a:r>
              <a:rPr lang="en-US" dirty="0" smtClean="0"/>
              <a:t>Partners </a:t>
            </a:r>
          </a:p>
          <a:p>
            <a:r>
              <a:rPr lang="en-US" dirty="0"/>
              <a:t>Outreach </a:t>
            </a:r>
          </a:p>
          <a:p>
            <a:r>
              <a:rPr lang="en-US" dirty="0" smtClean="0"/>
              <a:t>Citizenship application assistance, including fee waiver assistance  </a:t>
            </a:r>
          </a:p>
          <a:p>
            <a:r>
              <a:rPr lang="en-US" dirty="0" smtClean="0"/>
              <a:t>Additional financial empowerment services </a:t>
            </a:r>
            <a:endParaRPr lang="en-US" dirty="0"/>
          </a:p>
        </p:txBody>
      </p:sp>
    </p:spTree>
    <p:extLst>
      <p:ext uri="{BB962C8B-B14F-4D97-AF65-F5344CB8AC3E}">
        <p14:creationId xmlns:p14="http://schemas.microsoft.com/office/powerpoint/2010/main" val="3040809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880601"/>
          </a:xfrm>
        </p:spPr>
        <p:txBody>
          <a:bodyPr>
            <a:normAutofit/>
          </a:bodyPr>
          <a:lstStyle/>
          <a:p>
            <a:r>
              <a:rPr lang="en-US" sz="2800" dirty="0" smtClean="0"/>
              <a:t> </a:t>
            </a:r>
            <a:endParaRPr lang="en-US" sz="2800" dirty="0"/>
          </a:p>
        </p:txBody>
      </p:sp>
      <p:sp>
        <p:nvSpPr>
          <p:cNvPr id="3" name="Content Placeholder 2"/>
          <p:cNvSpPr>
            <a:spLocks noGrp="1"/>
          </p:cNvSpPr>
          <p:nvPr>
            <p:ph idx="1"/>
          </p:nvPr>
        </p:nvSpPr>
        <p:spPr/>
        <p:txBody>
          <a:bodyPr/>
          <a:lstStyle/>
          <a:p>
            <a:pPr marL="114300" indent="0">
              <a:buNone/>
            </a:pPr>
            <a:endParaRPr lang="en-US" sz="2800" dirty="0" smtClean="0">
              <a:solidFill>
                <a:schemeClr val="accent2"/>
              </a:solidFill>
            </a:endParaRPr>
          </a:p>
          <a:p>
            <a:pPr marL="114300" indent="0">
              <a:buNone/>
            </a:pPr>
            <a:endParaRPr lang="en-US" sz="2800" dirty="0">
              <a:solidFill>
                <a:schemeClr val="accent2"/>
              </a:solidFill>
            </a:endParaRPr>
          </a:p>
          <a:p>
            <a:pPr marL="114300" indent="0">
              <a:buNone/>
            </a:pPr>
            <a:endParaRPr lang="en-US" sz="2800" dirty="0" smtClean="0">
              <a:solidFill>
                <a:schemeClr val="accent2"/>
              </a:solidFill>
            </a:endParaRPr>
          </a:p>
          <a:p>
            <a:pPr marL="114300" indent="0">
              <a:buNone/>
            </a:pPr>
            <a:endParaRPr lang="en-US" sz="2800" dirty="0">
              <a:solidFill>
                <a:schemeClr val="accent2"/>
              </a:solidFill>
            </a:endParaRPr>
          </a:p>
          <a:p>
            <a:endParaRPr lang="en-US" dirty="0">
              <a:solidFill>
                <a:schemeClr val="accent2"/>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82" y="1288973"/>
            <a:ext cx="4346890" cy="325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21" y="1288973"/>
            <a:ext cx="4176401" cy="325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90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34" y="93740"/>
            <a:ext cx="4234549" cy="6385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11083" y="401165"/>
            <a:ext cx="3829330" cy="5743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327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177800"/>
            <a:ext cx="8851900" cy="6810713"/>
          </a:xfrm>
          <a:solidFill>
            <a:schemeClr val="accent1">
              <a:lumMod val="75000"/>
            </a:schemeClr>
          </a:solidFill>
        </p:spPr>
        <p:txBody>
          <a:bodyPr>
            <a:normAutofit fontScale="90000"/>
          </a:bodyPr>
          <a:lstStyle/>
          <a:p>
            <a:pPr marL="114300"/>
            <a:r>
              <a:rPr lang="en-US" sz="3600" b="1" dirty="0" smtClean="0">
                <a:solidFill>
                  <a:schemeClr val="bg1"/>
                </a:solidFill>
                <a:latin typeface="+mn-lt"/>
              </a:rPr>
              <a:t/>
            </a:r>
            <a:br>
              <a:rPr lang="en-US" sz="3600" b="1" dirty="0" smtClean="0">
                <a:solidFill>
                  <a:schemeClr val="bg1"/>
                </a:solidFill>
                <a:latin typeface="+mn-lt"/>
              </a:rPr>
            </a:br>
            <a:r>
              <a:rPr lang="en-US" sz="5300" b="1" dirty="0" smtClean="0">
                <a:solidFill>
                  <a:schemeClr val="bg1"/>
                </a:solidFill>
                <a:latin typeface="+mn-lt"/>
              </a:rPr>
              <a:t>Creating Financial Education Programs </a:t>
            </a:r>
            <a:r>
              <a:rPr lang="en-US" sz="3600" b="1" dirty="0" smtClean="0">
                <a:solidFill>
                  <a:schemeClr val="bg1"/>
                </a:solidFill>
                <a:latin typeface="+mn-lt"/>
              </a:rPr>
              <a:t/>
            </a:r>
            <a:br>
              <a:rPr lang="en-US" sz="3600" b="1" dirty="0" smtClean="0">
                <a:solidFill>
                  <a:schemeClr val="bg1"/>
                </a:solidFill>
                <a:latin typeface="+mn-lt"/>
              </a:rPr>
            </a:br>
            <a:r>
              <a:rPr lang="en-US" sz="5300" b="1" dirty="0" smtClean="0">
                <a:solidFill>
                  <a:schemeClr val="bg1"/>
                </a:solidFill>
                <a:latin typeface="+mn-lt"/>
              </a:rPr>
              <a:t>for Aspiring Citizens </a:t>
            </a:r>
            <a:br>
              <a:rPr lang="en-US" sz="5300" b="1" dirty="0" smtClean="0">
                <a:solidFill>
                  <a:schemeClr val="bg1"/>
                </a:solidFill>
                <a:latin typeface="+mn-lt"/>
              </a:rPr>
            </a:br>
            <a:r>
              <a:rPr lang="en-US" sz="5300" b="1" dirty="0" smtClean="0">
                <a:solidFill>
                  <a:schemeClr val="bg1"/>
                </a:solidFill>
                <a:latin typeface="+mn-lt"/>
              </a:rPr>
              <a:t>in Los Angeles</a:t>
            </a:r>
            <a:r>
              <a:rPr lang="en-US" sz="3600" b="1" dirty="0" smtClean="0">
                <a:solidFill>
                  <a:schemeClr val="bg1"/>
                </a:solidFill>
                <a:latin typeface="+mn-lt"/>
              </a:rPr>
              <a:t/>
            </a:r>
            <a:br>
              <a:rPr lang="en-US" sz="3600" b="1" dirty="0" smtClean="0">
                <a:solidFill>
                  <a:schemeClr val="bg1"/>
                </a:solidFill>
                <a:latin typeface="+mn-lt"/>
              </a:rPr>
            </a:br>
            <a:r>
              <a:rPr lang="en-US" sz="3600" b="1" dirty="0">
                <a:solidFill>
                  <a:schemeClr val="bg1"/>
                </a:solidFill>
                <a:latin typeface="+mn-lt"/>
              </a:rPr>
              <a:t/>
            </a:r>
            <a:br>
              <a:rPr lang="en-US" sz="3600" b="1" dirty="0">
                <a:solidFill>
                  <a:schemeClr val="bg1"/>
                </a:solidFill>
                <a:latin typeface="+mn-lt"/>
              </a:rPr>
            </a:br>
            <a:r>
              <a:rPr lang="en-US" sz="3600" b="1" dirty="0" smtClean="0">
                <a:solidFill>
                  <a:schemeClr val="bg1"/>
                </a:solidFill>
                <a:latin typeface="+mn-lt"/>
              </a:rPr>
              <a:t/>
            </a:r>
            <a:br>
              <a:rPr lang="en-US" sz="3600" b="1" dirty="0" smtClean="0">
                <a:solidFill>
                  <a:schemeClr val="bg1"/>
                </a:solidFill>
                <a:latin typeface="+mn-lt"/>
              </a:rPr>
            </a:br>
            <a:r>
              <a:rPr lang="en-US" sz="3600" b="1" dirty="0" smtClean="0">
                <a:solidFill>
                  <a:schemeClr val="bg1"/>
                </a:solidFill>
                <a:latin typeface="+mn-lt"/>
              </a:rPr>
              <a:t/>
            </a:r>
            <a:br>
              <a:rPr lang="en-US" sz="3600" b="1" dirty="0" smtClean="0">
                <a:solidFill>
                  <a:schemeClr val="bg1"/>
                </a:solidFill>
                <a:latin typeface="+mn-lt"/>
              </a:rPr>
            </a:br>
            <a:r>
              <a:rPr lang="en-US" sz="2800" dirty="0">
                <a:solidFill>
                  <a:schemeClr val="bg1"/>
                </a:solidFill>
              </a:rPr>
              <a:t>Joseph Bernardo, Policy Analyst</a:t>
            </a:r>
            <a:br>
              <a:rPr lang="en-US" sz="2800" dirty="0">
                <a:solidFill>
                  <a:schemeClr val="bg1"/>
                </a:solidFill>
              </a:rPr>
            </a:br>
            <a:r>
              <a:rPr lang="en-US" sz="2800" dirty="0">
                <a:solidFill>
                  <a:schemeClr val="bg1"/>
                </a:solidFill>
              </a:rPr>
              <a:t>Office of Immigrant Affairs, Los Angeles </a:t>
            </a:r>
            <a:r>
              <a:rPr lang="en-US" sz="3600" dirty="0">
                <a:solidFill>
                  <a:schemeClr val="bg1"/>
                </a:solidFill>
              </a:rPr>
              <a:t/>
            </a:r>
            <a:br>
              <a:rPr lang="en-US" sz="3600" dirty="0">
                <a:solidFill>
                  <a:schemeClr val="bg1"/>
                </a:solidFill>
              </a:rPr>
            </a:br>
            <a:endParaRPr lang="en-US" sz="3600" b="1" dirty="0">
              <a:solidFill>
                <a:schemeClr val="bg1"/>
              </a:solidFill>
              <a:latin typeface="+mn-lt"/>
            </a:endParaRPr>
          </a:p>
        </p:txBody>
      </p:sp>
    </p:spTree>
    <p:extLst>
      <p:ext uri="{BB962C8B-B14F-4D97-AF65-F5344CB8AC3E}">
        <p14:creationId xmlns:p14="http://schemas.microsoft.com/office/powerpoint/2010/main" val="1268156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825624"/>
          </a:xfrm>
          <a:solidFill>
            <a:schemeClr val="accent1">
              <a:lumMod val="75000"/>
            </a:schemeClr>
          </a:solidFill>
        </p:spPr>
        <p:txBody>
          <a:bodyPr>
            <a:normAutofit/>
          </a:bodyPr>
          <a:lstStyle/>
          <a:p>
            <a:r>
              <a:rPr lang="en-US" sz="4800" b="1" dirty="0" smtClean="0">
                <a:solidFill>
                  <a:schemeClr val="bg1"/>
                </a:solidFill>
                <a:latin typeface="+mn-lt"/>
                <a:cs typeface="Narkisim" panose="020E0502050101010101" pitchFamily="34" charset="-79"/>
              </a:rPr>
              <a:t>The Case for </a:t>
            </a:r>
            <a:br>
              <a:rPr lang="en-US" sz="4800" b="1" dirty="0" smtClean="0">
                <a:solidFill>
                  <a:schemeClr val="bg1"/>
                </a:solidFill>
                <a:latin typeface="+mn-lt"/>
                <a:cs typeface="Narkisim" panose="020E0502050101010101" pitchFamily="34" charset="-79"/>
              </a:rPr>
            </a:br>
            <a:r>
              <a:rPr lang="en-US" sz="4800" b="1" dirty="0" smtClean="0">
                <a:solidFill>
                  <a:schemeClr val="bg1"/>
                </a:solidFill>
                <a:latin typeface="+mn-lt"/>
                <a:cs typeface="Narkisim" panose="020E0502050101010101" pitchFamily="34" charset="-79"/>
              </a:rPr>
              <a:t>Financial Education</a:t>
            </a:r>
            <a:endParaRPr lang="en-US" sz="4800" b="1" dirty="0">
              <a:solidFill>
                <a:schemeClr val="bg1"/>
              </a:solidFill>
              <a:latin typeface="+mn-lt"/>
              <a:cs typeface="Narkisim" panose="020E0502050101010101" pitchFamily="34" charset="-79"/>
            </a:endParaRPr>
          </a:p>
        </p:txBody>
      </p:sp>
      <p:sp>
        <p:nvSpPr>
          <p:cNvPr id="3" name="Content Placeholder 2"/>
          <p:cNvSpPr>
            <a:spLocks noGrp="1"/>
          </p:cNvSpPr>
          <p:nvPr>
            <p:ph idx="1"/>
          </p:nvPr>
        </p:nvSpPr>
        <p:spPr>
          <a:blipFill dpi="0" rotWithShape="1">
            <a:blip r:embed="rId2">
              <a:alphaModFix amt="24000"/>
            </a:blip>
            <a:srcRect/>
            <a:tile tx="0" ty="0" sx="100000" sy="100000" flip="none" algn="tl"/>
          </a:blipFill>
        </p:spPr>
        <p:txBody>
          <a:bodyPr>
            <a:normAutofit fontScale="92500" lnSpcReduction="10000"/>
          </a:bodyPr>
          <a:lstStyle/>
          <a:p>
            <a:endParaRPr lang="en-US" dirty="0" smtClean="0"/>
          </a:p>
          <a:p>
            <a:r>
              <a:rPr lang="en-US" dirty="0" smtClean="0"/>
              <a:t>Legal Permanent Residents (LPRs)</a:t>
            </a:r>
          </a:p>
          <a:p>
            <a:pPr lvl="1"/>
            <a:r>
              <a:rPr lang="en-US" dirty="0" smtClean="0"/>
              <a:t>more than 750,000 in LA County and </a:t>
            </a:r>
          </a:p>
          <a:p>
            <a:pPr lvl="1"/>
            <a:r>
              <a:rPr lang="en-US" dirty="0" smtClean="0"/>
              <a:t>350,000 in the City of Los Angeles</a:t>
            </a:r>
          </a:p>
          <a:p>
            <a:r>
              <a:rPr lang="en-US" dirty="0"/>
              <a:t>52% of which are low-income</a:t>
            </a:r>
          </a:p>
          <a:p>
            <a:r>
              <a:rPr lang="en-US" dirty="0" smtClean="0"/>
              <a:t>Naturalized citizens earn 45% more than non-citizen immigrants, who earn close to 11% more soon after they become U.S. citizens</a:t>
            </a:r>
          </a:p>
          <a:p>
            <a:r>
              <a:rPr lang="en-US" dirty="0" smtClean="0"/>
              <a:t>Economic Impact: $1.9–3.3 Billion</a:t>
            </a:r>
          </a:p>
        </p:txBody>
      </p:sp>
    </p:spTree>
    <p:extLst>
      <p:ext uri="{BB962C8B-B14F-4D97-AF65-F5344CB8AC3E}">
        <p14:creationId xmlns:p14="http://schemas.microsoft.com/office/powerpoint/2010/main" val="1628908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825624"/>
          </a:xfrm>
          <a:solidFill>
            <a:schemeClr val="accent1">
              <a:lumMod val="75000"/>
            </a:schemeClr>
          </a:solidFill>
        </p:spPr>
        <p:txBody>
          <a:bodyPr>
            <a:noAutofit/>
          </a:bodyPr>
          <a:lstStyle/>
          <a:p>
            <a:r>
              <a:rPr lang="en-US" sz="4800" b="1" dirty="0" smtClean="0">
                <a:solidFill>
                  <a:schemeClr val="bg1"/>
                </a:solidFill>
                <a:latin typeface="+mn-lt"/>
                <a:cs typeface="Narkisim" panose="020E0502050101010101" pitchFamily="34" charset="-79"/>
              </a:rPr>
              <a:t>Cities </a:t>
            </a:r>
            <a:br>
              <a:rPr lang="en-US" sz="4800" b="1" dirty="0" smtClean="0">
                <a:solidFill>
                  <a:schemeClr val="bg1"/>
                </a:solidFill>
                <a:latin typeface="+mn-lt"/>
                <a:cs typeface="Narkisim" panose="020E0502050101010101" pitchFamily="34" charset="-79"/>
              </a:rPr>
            </a:br>
            <a:r>
              <a:rPr lang="en-US" sz="4800" b="1" dirty="0" smtClean="0">
                <a:solidFill>
                  <a:schemeClr val="bg1"/>
                </a:solidFill>
                <a:latin typeface="+mn-lt"/>
                <a:cs typeface="Narkisim" panose="020E0502050101010101" pitchFamily="34" charset="-79"/>
              </a:rPr>
              <a:t>for Citizenship</a:t>
            </a:r>
            <a:endParaRPr lang="en-US" sz="4800" b="1" dirty="0">
              <a:solidFill>
                <a:schemeClr val="bg1"/>
              </a:solidFill>
              <a:latin typeface="+mn-lt"/>
              <a:cs typeface="Narkisim" panose="020E0502050101010101" pitchFamily="34" charset="-79"/>
            </a:endParaRPr>
          </a:p>
        </p:txBody>
      </p:sp>
      <p:sp>
        <p:nvSpPr>
          <p:cNvPr id="7" name="TextBox 6"/>
          <p:cNvSpPr txBox="1"/>
          <p:nvPr/>
        </p:nvSpPr>
        <p:spPr>
          <a:xfrm>
            <a:off x="0" y="1825626"/>
            <a:ext cx="2957208" cy="6494085"/>
          </a:xfrm>
          <a:prstGeom prst="rect">
            <a:avLst/>
          </a:prstGeom>
          <a:solidFill>
            <a:schemeClr val="accent5">
              <a:lumMod val="75000"/>
            </a:schemeClr>
          </a:solidFill>
        </p:spPr>
        <p:txBody>
          <a:bodyPr wrap="square" rtlCol="0">
            <a:spAutoFit/>
          </a:bodyPr>
          <a:lstStyle/>
          <a:p>
            <a:r>
              <a:rPr lang="en-US" sz="3200" dirty="0">
                <a:solidFill>
                  <a:schemeClr val="bg1"/>
                </a:solidFill>
              </a:rPr>
              <a:t>Community </a:t>
            </a:r>
            <a:r>
              <a:rPr lang="en-US" sz="3200" dirty="0" smtClean="0">
                <a:solidFill>
                  <a:schemeClr val="bg1"/>
                </a:solidFill>
              </a:rPr>
              <a:t>Partners</a:t>
            </a:r>
          </a:p>
          <a:p>
            <a:endParaRPr lang="en-US" dirty="0">
              <a:solidFill>
                <a:schemeClr val="bg1"/>
              </a:solidFill>
            </a:endParaRPr>
          </a:p>
          <a:p>
            <a:endParaRPr lang="en-US" dirty="0">
              <a:solidFill>
                <a:schemeClr val="bg1"/>
              </a:solidFill>
            </a:endParaRPr>
          </a:p>
          <a:p>
            <a:pPr marL="285750" indent="-285750">
              <a:buFontTx/>
              <a:buChar char="-"/>
            </a:pPr>
            <a:r>
              <a:rPr lang="en-US" sz="2000" dirty="0" smtClean="0">
                <a:solidFill>
                  <a:schemeClr val="bg1"/>
                </a:solidFill>
              </a:rPr>
              <a:t>National Association of Latino Elected and Appointed </a:t>
            </a:r>
            <a:r>
              <a:rPr lang="en-US" sz="2000" dirty="0" err="1" smtClean="0">
                <a:solidFill>
                  <a:schemeClr val="bg1"/>
                </a:solidFill>
              </a:rPr>
              <a:t>Officals</a:t>
            </a:r>
            <a:r>
              <a:rPr lang="en-US" sz="2000" dirty="0" smtClean="0">
                <a:solidFill>
                  <a:schemeClr val="bg1"/>
                </a:solidFill>
              </a:rPr>
              <a:t> (NALEO)</a:t>
            </a:r>
            <a:endParaRPr lang="en-US" sz="2000" dirty="0">
              <a:solidFill>
                <a:schemeClr val="bg1"/>
              </a:solidFill>
            </a:endParaRPr>
          </a:p>
          <a:p>
            <a:pPr marL="285750" indent="-285750">
              <a:buFontTx/>
              <a:buChar char="-"/>
            </a:pPr>
            <a:r>
              <a:rPr lang="en-US" sz="2000" dirty="0">
                <a:solidFill>
                  <a:schemeClr val="bg1"/>
                </a:solidFill>
              </a:rPr>
              <a:t>Asian Americans Advancing Justice – Los Angeles</a:t>
            </a:r>
          </a:p>
          <a:p>
            <a:pPr marL="285750" indent="-285750">
              <a:buFontTx/>
              <a:buChar char="-"/>
            </a:pPr>
            <a:r>
              <a:rPr lang="en-US" sz="2000" dirty="0">
                <a:solidFill>
                  <a:schemeClr val="bg1"/>
                </a:solidFill>
              </a:rPr>
              <a:t>Coalition for Humane Immigrant Rights Los Angeles (CHIRLA)</a:t>
            </a:r>
          </a:p>
          <a:p>
            <a:pPr marL="285750" indent="-285750">
              <a:buFontTx/>
              <a:buChar char="-"/>
            </a:pPr>
            <a:r>
              <a:rPr lang="en-US" sz="2000" dirty="0">
                <a:solidFill>
                  <a:schemeClr val="bg1"/>
                </a:solidFill>
              </a:rPr>
              <a:t>International Rescue Committee (IRC)</a:t>
            </a:r>
          </a:p>
          <a:p>
            <a:pPr marL="285750" indent="-285750">
              <a:buFontTx/>
              <a:buChar char="-"/>
            </a:pPr>
            <a:r>
              <a:rPr lang="en-US" sz="2000" dirty="0">
                <a:solidFill>
                  <a:schemeClr val="bg1"/>
                </a:solidFill>
              </a:rPr>
              <a:t>Youth Policy Institute (YPI</a:t>
            </a:r>
            <a:r>
              <a:rPr lang="en-US" sz="2000" dirty="0" smtClean="0">
                <a:solidFill>
                  <a:schemeClr val="bg1"/>
                </a:solidFill>
              </a:rPr>
              <a:t>)</a:t>
            </a:r>
          </a:p>
          <a:p>
            <a:endParaRPr lang="en-US" dirty="0"/>
          </a:p>
          <a:p>
            <a:endParaRPr lang="en-US" dirty="0" smtClean="0"/>
          </a:p>
        </p:txBody>
      </p:sp>
      <p:sp>
        <p:nvSpPr>
          <p:cNvPr id="9" name="TextBox 8"/>
          <p:cNvSpPr txBox="1"/>
          <p:nvPr/>
        </p:nvSpPr>
        <p:spPr>
          <a:xfrm>
            <a:off x="2957208" y="1832494"/>
            <a:ext cx="3093396" cy="5570757"/>
          </a:xfrm>
          <a:prstGeom prst="rect">
            <a:avLst/>
          </a:prstGeom>
          <a:solidFill>
            <a:schemeClr val="accent2">
              <a:lumMod val="75000"/>
            </a:schemeClr>
          </a:solidFill>
        </p:spPr>
        <p:txBody>
          <a:bodyPr wrap="square" rtlCol="0">
            <a:spAutoFit/>
          </a:bodyPr>
          <a:lstStyle/>
          <a:p>
            <a:r>
              <a:rPr lang="en-US" sz="3200" dirty="0">
                <a:solidFill>
                  <a:schemeClr val="bg1"/>
                </a:solidFill>
              </a:rPr>
              <a:t>Institutional </a:t>
            </a:r>
            <a:r>
              <a:rPr lang="en-US" sz="3200" dirty="0" smtClean="0">
                <a:solidFill>
                  <a:schemeClr val="bg1"/>
                </a:solidFill>
              </a:rPr>
              <a:t>Partner</a:t>
            </a:r>
          </a:p>
          <a:p>
            <a:endParaRPr lang="en-US" dirty="0">
              <a:solidFill>
                <a:schemeClr val="bg1"/>
              </a:solidFill>
            </a:endParaRPr>
          </a:p>
          <a:p>
            <a:endParaRPr lang="en-US" dirty="0">
              <a:solidFill>
                <a:schemeClr val="bg1"/>
              </a:solidFill>
            </a:endParaRPr>
          </a:p>
          <a:p>
            <a:pPr marL="285750" indent="-285750">
              <a:buFontTx/>
              <a:buChar char="-"/>
            </a:pPr>
            <a:r>
              <a:rPr lang="en-US" sz="2000" dirty="0">
                <a:solidFill>
                  <a:schemeClr val="bg1"/>
                </a:solidFill>
              </a:rPr>
              <a:t>Los Angeles Public Library (LAPL</a:t>
            </a:r>
            <a:r>
              <a:rPr lang="en-US" sz="2000" dirty="0" smtClean="0">
                <a:solidFill>
                  <a:schemeClr val="bg1"/>
                </a:solidFill>
              </a:rPr>
              <a:t>)</a:t>
            </a:r>
            <a:endParaRPr lang="en-US" sz="2000" dirty="0">
              <a:solidFill>
                <a:schemeClr val="bg1"/>
              </a:solidFill>
            </a:endParaRPr>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endParaRPr lang="en-US" dirty="0" smtClean="0"/>
          </a:p>
          <a:p>
            <a:endParaRPr lang="en-US" dirty="0"/>
          </a:p>
          <a:p>
            <a:pPr marL="285750" indent="-285750">
              <a:buFontTx/>
              <a:buChar char="-"/>
            </a:pPr>
            <a:endParaRPr lang="en-US" dirty="0" smtClean="0"/>
          </a:p>
          <a:p>
            <a:pPr marL="285750" indent="-285750">
              <a:buFontTx/>
              <a:buChar char="-"/>
            </a:pPr>
            <a:endParaRPr lang="en-US" dirty="0"/>
          </a:p>
        </p:txBody>
      </p:sp>
      <p:sp>
        <p:nvSpPr>
          <p:cNvPr id="10" name="TextBox 9"/>
          <p:cNvSpPr txBox="1"/>
          <p:nvPr/>
        </p:nvSpPr>
        <p:spPr>
          <a:xfrm>
            <a:off x="6050604" y="1825626"/>
            <a:ext cx="3093396" cy="5386090"/>
          </a:xfrm>
          <a:prstGeom prst="rect">
            <a:avLst/>
          </a:prstGeom>
          <a:solidFill>
            <a:schemeClr val="accent6">
              <a:lumMod val="75000"/>
            </a:schemeClr>
          </a:solidFill>
        </p:spPr>
        <p:txBody>
          <a:bodyPr wrap="square" rtlCol="0">
            <a:spAutoFit/>
          </a:bodyPr>
          <a:lstStyle/>
          <a:p>
            <a:r>
              <a:rPr lang="en-US" sz="3200" dirty="0">
                <a:solidFill>
                  <a:schemeClr val="bg1"/>
                </a:solidFill>
              </a:rPr>
              <a:t>Financial </a:t>
            </a:r>
            <a:r>
              <a:rPr lang="en-US" sz="3200" dirty="0" smtClean="0">
                <a:solidFill>
                  <a:schemeClr val="bg1"/>
                </a:solidFill>
              </a:rPr>
              <a:t>Partners</a:t>
            </a:r>
          </a:p>
          <a:p>
            <a:endParaRPr lang="en-US" dirty="0">
              <a:solidFill>
                <a:schemeClr val="bg1"/>
              </a:solidFill>
            </a:endParaRPr>
          </a:p>
          <a:p>
            <a:endParaRPr lang="en-US" dirty="0">
              <a:solidFill>
                <a:schemeClr val="bg1"/>
              </a:solidFill>
            </a:endParaRPr>
          </a:p>
          <a:p>
            <a:pPr marL="285750" indent="-285750">
              <a:buFontTx/>
              <a:buChar char="-"/>
            </a:pPr>
            <a:r>
              <a:rPr lang="en-US" sz="2000" dirty="0">
                <a:solidFill>
                  <a:schemeClr val="bg1"/>
                </a:solidFill>
              </a:rPr>
              <a:t>Pacoima Development Credit Union</a:t>
            </a:r>
          </a:p>
          <a:p>
            <a:pPr marL="285750" indent="-285750">
              <a:buFontTx/>
              <a:buChar char="-"/>
            </a:pPr>
            <a:r>
              <a:rPr lang="en-US" sz="2000" dirty="0">
                <a:solidFill>
                  <a:schemeClr val="bg1"/>
                </a:solidFill>
              </a:rPr>
              <a:t>Self Help Development Credit Union</a:t>
            </a:r>
          </a:p>
          <a:p>
            <a:pPr marL="285750" indent="-285750">
              <a:buFontTx/>
              <a:buChar char="-"/>
            </a:pPr>
            <a:r>
              <a:rPr lang="en-US" sz="2000" dirty="0" smtClean="0">
                <a:solidFill>
                  <a:schemeClr val="bg1"/>
                </a:solidFill>
              </a:rPr>
              <a:t>Citibank</a:t>
            </a:r>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smtClean="0"/>
          </a:p>
          <a:p>
            <a:pPr marL="285750" indent="-285750">
              <a:buFontTx/>
              <a:buChar char="-"/>
            </a:pPr>
            <a:endParaRPr lang="en-US" dirty="0"/>
          </a:p>
          <a:p>
            <a:pPr marL="285750" indent="-285750">
              <a:buFontTx/>
              <a:buChar char="-"/>
            </a:pPr>
            <a:endParaRPr lang="en-US" dirty="0" smtClean="0"/>
          </a:p>
          <a:p>
            <a:pPr marL="285750" indent="-285750">
              <a:buFontTx/>
              <a:buChar char="-"/>
            </a:pPr>
            <a:endParaRPr lang="en-US" dirty="0"/>
          </a:p>
          <a:p>
            <a:endParaRPr lang="en-US" dirty="0"/>
          </a:p>
          <a:p>
            <a:pPr marL="285750" indent="-285750">
              <a:buFontTx/>
              <a:buChar char="-"/>
            </a:pPr>
            <a:endParaRPr lang="en-US" dirty="0"/>
          </a:p>
        </p:txBody>
      </p:sp>
    </p:spTree>
    <p:extLst>
      <p:ext uri="{BB962C8B-B14F-4D97-AF65-F5344CB8AC3E}">
        <p14:creationId xmlns:p14="http://schemas.microsoft.com/office/powerpoint/2010/main" val="213158678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1054735"/>
            <a:ext cx="7345362" cy="501011"/>
          </a:xfrm>
        </p:spPr>
        <p:txBody>
          <a:bodyPr>
            <a:normAutofit fontScale="90000"/>
          </a:bodyPr>
          <a:lstStyle/>
          <a:p>
            <a:r>
              <a:rPr lang="en-US" dirty="0" smtClean="0">
                <a:solidFill>
                  <a:srgbClr val="1D7197"/>
                </a:solidFill>
              </a:rPr>
              <a:t>Introductions</a:t>
            </a:r>
            <a:r>
              <a:rPr lang="en-US" dirty="0" smtClean="0">
                <a:solidFill>
                  <a:srgbClr val="008000"/>
                </a:solidFill>
              </a:rPr>
              <a:t/>
            </a:r>
            <a:br>
              <a:rPr lang="en-US" dirty="0" smtClean="0">
                <a:solidFill>
                  <a:srgbClr val="008000"/>
                </a:solidFill>
              </a:rPr>
            </a:br>
            <a:endParaRPr lang="en-US" dirty="0">
              <a:solidFill>
                <a:srgbClr val="008000"/>
              </a:solidFill>
            </a:endParaRPr>
          </a:p>
        </p:txBody>
      </p:sp>
      <p:sp>
        <p:nvSpPr>
          <p:cNvPr id="3" name="Content Placeholder 2"/>
          <p:cNvSpPr>
            <a:spLocks noGrp="1"/>
          </p:cNvSpPr>
          <p:nvPr>
            <p:ph idx="1"/>
          </p:nvPr>
        </p:nvSpPr>
        <p:spPr>
          <a:xfrm>
            <a:off x="426128" y="1870559"/>
            <a:ext cx="8229600" cy="4197128"/>
          </a:xfrm>
        </p:spPr>
        <p:txBody>
          <a:bodyPr>
            <a:normAutofit fontScale="70000" lnSpcReduction="20000"/>
          </a:bodyPr>
          <a:lstStyle/>
          <a:p>
            <a:r>
              <a:rPr lang="en-US" sz="2800" dirty="0" smtClean="0">
                <a:solidFill>
                  <a:schemeClr val="accent2"/>
                </a:solidFill>
              </a:rPr>
              <a:t>Eileen Auld, Director, NY Tri State Market, Citi</a:t>
            </a:r>
          </a:p>
          <a:p>
            <a:r>
              <a:rPr lang="en-US" sz="2800" dirty="0" smtClean="0">
                <a:solidFill>
                  <a:schemeClr val="accent2"/>
                </a:solidFill>
              </a:rPr>
              <a:t>Cathie Mahon, President/CEO, National Federation of Community Development Credit Unions </a:t>
            </a:r>
            <a:endParaRPr lang="en-US" sz="2800" dirty="0">
              <a:solidFill>
                <a:schemeClr val="accent2"/>
              </a:solidFill>
            </a:endParaRPr>
          </a:p>
          <a:p>
            <a:r>
              <a:rPr lang="en-US" sz="2800" dirty="0" smtClean="0">
                <a:solidFill>
                  <a:schemeClr val="accent2"/>
                </a:solidFill>
              </a:rPr>
              <a:t>Sonia Lin, General Counsel, Mayor’s Office of Immigrant Affairs, New York City</a:t>
            </a:r>
          </a:p>
          <a:p>
            <a:r>
              <a:rPr lang="en-US" sz="2800" dirty="0" smtClean="0">
                <a:solidFill>
                  <a:schemeClr val="accent2"/>
                </a:solidFill>
              </a:rPr>
              <a:t>Joseph Bernardo, Policy Analyst, Office of Immigrant Affairs, Los Angeles </a:t>
            </a:r>
          </a:p>
          <a:p>
            <a:r>
              <a:rPr lang="en-US" sz="2800" dirty="0" smtClean="0">
                <a:solidFill>
                  <a:schemeClr val="accent2"/>
                </a:solidFill>
              </a:rPr>
              <a:t>Nicole Melaku, Director of Programs, National Partnership for New Americans </a:t>
            </a:r>
          </a:p>
          <a:p>
            <a:r>
              <a:rPr lang="en-US" sz="2800" dirty="0" smtClean="0">
                <a:solidFill>
                  <a:schemeClr val="accent2"/>
                </a:solidFill>
              </a:rPr>
              <a:t>Shena Elrington, Director of Immigrant Rights </a:t>
            </a:r>
            <a:r>
              <a:rPr lang="en-US" sz="2800" dirty="0">
                <a:solidFill>
                  <a:schemeClr val="accent2"/>
                </a:solidFill>
              </a:rPr>
              <a:t>&amp;</a:t>
            </a:r>
            <a:r>
              <a:rPr lang="en-US" sz="2800" dirty="0" smtClean="0">
                <a:solidFill>
                  <a:schemeClr val="accent2"/>
                </a:solidFill>
              </a:rPr>
              <a:t> Racial Justice Policy, Center for Popular Democracy</a:t>
            </a:r>
            <a:endParaRPr lang="en-US" sz="2800" dirty="0">
              <a:solidFill>
                <a:schemeClr val="accent2"/>
              </a:solidFill>
            </a:endParaRPr>
          </a:p>
          <a:p>
            <a:endParaRPr lang="en-US" dirty="0" smtClean="0"/>
          </a:p>
          <a:p>
            <a:endParaRPr lang="en-US" dirty="0"/>
          </a:p>
        </p:txBody>
      </p:sp>
    </p:spTree>
    <p:extLst>
      <p:ext uri="{BB962C8B-B14F-4D97-AF65-F5344CB8AC3E}">
        <p14:creationId xmlns:p14="http://schemas.microsoft.com/office/powerpoint/2010/main" val="2754540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825624"/>
          </a:xfrm>
          <a:solidFill>
            <a:schemeClr val="accent1">
              <a:lumMod val="75000"/>
            </a:schemeClr>
          </a:solidFill>
        </p:spPr>
        <p:txBody>
          <a:bodyPr>
            <a:normAutofit/>
          </a:bodyPr>
          <a:lstStyle/>
          <a:p>
            <a:r>
              <a:rPr lang="en-US" sz="4800" b="1" dirty="0" smtClean="0">
                <a:solidFill>
                  <a:schemeClr val="bg1"/>
                </a:solidFill>
                <a:latin typeface="+mn-lt"/>
                <a:cs typeface="Narkisim" panose="020E0502050101010101" pitchFamily="34" charset="-79"/>
              </a:rPr>
              <a:t>Cities</a:t>
            </a:r>
            <a:br>
              <a:rPr lang="en-US" sz="4800" b="1" dirty="0" smtClean="0">
                <a:solidFill>
                  <a:schemeClr val="bg1"/>
                </a:solidFill>
                <a:latin typeface="+mn-lt"/>
                <a:cs typeface="Narkisim" panose="020E0502050101010101" pitchFamily="34" charset="-79"/>
              </a:rPr>
            </a:br>
            <a:r>
              <a:rPr lang="en-US" sz="4800" b="1" dirty="0" smtClean="0">
                <a:solidFill>
                  <a:schemeClr val="bg1"/>
                </a:solidFill>
                <a:latin typeface="+mn-lt"/>
                <a:cs typeface="Narkisim" panose="020E0502050101010101" pitchFamily="34" charset="-79"/>
              </a:rPr>
              <a:t>for Citizenship</a:t>
            </a:r>
            <a:endParaRPr lang="en-US" sz="4800" b="1" dirty="0">
              <a:solidFill>
                <a:schemeClr val="bg1"/>
              </a:solidFill>
              <a:latin typeface="+mn-lt"/>
              <a:cs typeface="Narkisim" panose="020E0502050101010101" pitchFamily="34" charset="-79"/>
            </a:endParaRPr>
          </a:p>
        </p:txBody>
      </p:sp>
      <p:sp>
        <p:nvSpPr>
          <p:cNvPr id="3" name="Content Placeholder 2"/>
          <p:cNvSpPr>
            <a:spLocks noGrp="1"/>
          </p:cNvSpPr>
          <p:nvPr>
            <p:ph idx="1"/>
          </p:nvPr>
        </p:nvSpPr>
        <p:spPr>
          <a:noFill/>
        </p:spPr>
        <p:txBody>
          <a:bodyPr>
            <a:normAutofit fontScale="92500" lnSpcReduction="10000"/>
          </a:bodyPr>
          <a:lstStyle/>
          <a:p>
            <a:endParaRPr lang="en-US" dirty="0" smtClean="0"/>
          </a:p>
          <a:p>
            <a:pPr marL="0" indent="0">
              <a:buNone/>
            </a:pPr>
            <a:r>
              <a:rPr lang="en-US" dirty="0"/>
              <a:t>Measuring Success</a:t>
            </a:r>
          </a:p>
          <a:p>
            <a:pPr marL="0" indent="0">
              <a:buNone/>
            </a:pPr>
            <a:r>
              <a:rPr lang="en-US" dirty="0" smtClean="0"/>
              <a:t>- Goal</a:t>
            </a:r>
            <a:r>
              <a:rPr lang="en-US" dirty="0"/>
              <a:t>: 3000 individuals over 2 </a:t>
            </a:r>
            <a:r>
              <a:rPr lang="en-US" dirty="0" smtClean="0"/>
              <a:t>years</a:t>
            </a:r>
            <a:endParaRPr lang="en-US" dirty="0"/>
          </a:p>
          <a:p>
            <a:pPr marL="0" indent="0">
              <a:buNone/>
            </a:pPr>
            <a:r>
              <a:rPr lang="en-US" dirty="0"/>
              <a:t>Tips for implementing programs in your city</a:t>
            </a:r>
          </a:p>
          <a:p>
            <a:pPr marL="0" indent="0">
              <a:buNone/>
            </a:pPr>
            <a:r>
              <a:rPr lang="en-US" dirty="0" smtClean="0"/>
              <a:t>- Leverage </a:t>
            </a:r>
            <a:r>
              <a:rPr lang="en-US" dirty="0"/>
              <a:t>existing resources</a:t>
            </a:r>
          </a:p>
          <a:p>
            <a:pPr marL="0" indent="0">
              <a:buNone/>
            </a:pPr>
            <a:r>
              <a:rPr lang="en-US" dirty="0" smtClean="0"/>
              <a:t>- Identify </a:t>
            </a:r>
            <a:r>
              <a:rPr lang="en-US" dirty="0"/>
              <a:t>right community partners</a:t>
            </a:r>
          </a:p>
          <a:p>
            <a:pPr marL="0" indent="0">
              <a:buNone/>
            </a:pPr>
            <a:r>
              <a:rPr lang="en-US" dirty="0" smtClean="0"/>
              <a:t>- Develop </a:t>
            </a:r>
            <a:r>
              <a:rPr lang="en-US" dirty="0"/>
              <a:t>relationships with financial institutions</a:t>
            </a:r>
          </a:p>
        </p:txBody>
      </p:sp>
    </p:spTree>
    <p:extLst>
      <p:ext uri="{BB962C8B-B14F-4D97-AF65-F5344CB8AC3E}">
        <p14:creationId xmlns:p14="http://schemas.microsoft.com/office/powerpoint/2010/main" val="293054276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332585"/>
            <a:ext cx="7586662" cy="733742"/>
          </a:xfrm>
        </p:spPr>
        <p:txBody>
          <a:bodyPr>
            <a:noAutofit/>
          </a:bodyPr>
          <a:lstStyle/>
          <a:p>
            <a:r>
              <a:rPr lang="en-US" sz="2000" b="1" dirty="0" smtClean="0">
                <a:solidFill>
                  <a:srgbClr val="EA5D00"/>
                </a:solidFill>
              </a:rPr>
              <a:t>How Can Public and Private Partnerships Build Inclusion and Economic Empowerment Through Citizenship?</a:t>
            </a:r>
            <a:endParaRPr lang="en-US" sz="2000" b="1" dirty="0">
              <a:solidFill>
                <a:srgbClr val="EA5D00"/>
              </a:solidFill>
            </a:endParaRPr>
          </a:p>
        </p:txBody>
      </p:sp>
      <p:sp>
        <p:nvSpPr>
          <p:cNvPr id="3" name="Content Placeholder 2"/>
          <p:cNvSpPr>
            <a:spLocks noGrp="1"/>
          </p:cNvSpPr>
          <p:nvPr>
            <p:ph sz="half" idx="4294967295"/>
          </p:nvPr>
        </p:nvSpPr>
        <p:spPr>
          <a:xfrm>
            <a:off x="315812" y="2003581"/>
            <a:ext cx="8485288" cy="4282920"/>
          </a:xfrm>
        </p:spPr>
        <p:txBody>
          <a:bodyPr>
            <a:normAutofit fontScale="55000" lnSpcReduction="20000"/>
          </a:bodyPr>
          <a:lstStyle/>
          <a:p>
            <a:pPr marL="571500" indent="-457200"/>
            <a:r>
              <a:rPr lang="en-US" sz="3600" dirty="0" smtClean="0">
                <a:solidFill>
                  <a:schemeClr val="tx1"/>
                </a:solidFill>
              </a:rPr>
              <a:t>April 2015 President Obama launched the Task Force with input from community organizations, </a:t>
            </a:r>
            <a:r>
              <a:rPr lang="en-US" sz="3600" dirty="0" smtClean="0">
                <a:solidFill>
                  <a:schemeClr val="tx1"/>
                </a:solidFill>
                <a:hlinkClick r:id="rId2"/>
              </a:rPr>
              <a:t>A Federal Strategic Action Plan for Immigrant and Refugee Integration</a:t>
            </a:r>
            <a:r>
              <a:rPr lang="en-US" sz="3600" dirty="0" smtClean="0">
                <a:solidFill>
                  <a:schemeClr val="tx1"/>
                </a:solidFill>
              </a:rPr>
              <a:t> </a:t>
            </a:r>
          </a:p>
          <a:p>
            <a:pPr marL="571500" indent="-457200"/>
            <a:r>
              <a:rPr lang="en-US" sz="3600" dirty="0" smtClean="0">
                <a:solidFill>
                  <a:schemeClr val="tx1"/>
                </a:solidFill>
              </a:rPr>
              <a:t>A key component of this task force plan is identifying and strengthening economic inclusion of New Americans</a:t>
            </a:r>
          </a:p>
          <a:p>
            <a:pPr marL="571500" indent="-457200"/>
            <a:r>
              <a:rPr lang="en-US" sz="3600" dirty="0" smtClean="0">
                <a:solidFill>
                  <a:schemeClr val="tx1"/>
                </a:solidFill>
              </a:rPr>
              <a:t>Strengthening pathways to citizenship through public awareness campaigns through DHS</a:t>
            </a:r>
          </a:p>
          <a:p>
            <a:pPr marL="571500" indent="-457200"/>
            <a:r>
              <a:rPr lang="en-US" sz="3600" dirty="0" smtClean="0">
                <a:solidFill>
                  <a:schemeClr val="tx1"/>
                </a:solidFill>
              </a:rPr>
              <a:t>Presidential Ambassadors of New Americans to promote citizenship and naturalization</a:t>
            </a:r>
          </a:p>
          <a:p>
            <a:pPr marL="571500" indent="-457200"/>
            <a:r>
              <a:rPr lang="en-US" sz="3600" dirty="0" smtClean="0">
                <a:solidFill>
                  <a:schemeClr val="tx1"/>
                </a:solidFill>
              </a:rPr>
              <a:t>Citizenship and Integration Grants totaling $10 million dollars</a:t>
            </a:r>
          </a:p>
          <a:p>
            <a:pPr marL="571500" indent="-457200"/>
            <a:r>
              <a:rPr lang="en-US" sz="3600" dirty="0" smtClean="0">
                <a:solidFill>
                  <a:schemeClr val="tx1"/>
                </a:solidFill>
              </a:rPr>
              <a:t>Expand Citizenship Outreach Partnerships </a:t>
            </a:r>
          </a:p>
          <a:p>
            <a:pPr marL="114300" indent="0">
              <a:buNone/>
            </a:pPr>
            <a:endParaRPr lang="en-US" sz="2800" dirty="0" smtClean="0">
              <a:solidFill>
                <a:schemeClr val="accent2"/>
              </a:solidFill>
            </a:endParaRPr>
          </a:p>
          <a:p>
            <a:pPr marL="571500" indent="-457200"/>
            <a:endParaRPr lang="en-US" sz="2800" dirty="0">
              <a:solidFill>
                <a:schemeClr val="accent2"/>
              </a:solidFill>
            </a:endParaRPr>
          </a:p>
          <a:p>
            <a:pPr marL="571500" indent="-457200"/>
            <a:endParaRPr lang="en-US" sz="2800" dirty="0">
              <a:solidFill>
                <a:schemeClr val="accent2"/>
              </a:solidFill>
            </a:endParaRPr>
          </a:p>
          <a:p>
            <a:pPr marL="114300" indent="0">
              <a:buNone/>
            </a:pPr>
            <a:endParaRPr lang="en-US" sz="2800" dirty="0" smtClean="0">
              <a:solidFill>
                <a:schemeClr val="accent2"/>
              </a:solidFill>
            </a:endParaRPr>
          </a:p>
          <a:p>
            <a:pPr marL="114300" indent="0">
              <a:buNone/>
            </a:pPr>
            <a:endParaRPr lang="en-US" sz="2800" dirty="0">
              <a:solidFill>
                <a:schemeClr val="accent2"/>
              </a:solidFill>
            </a:endParaRPr>
          </a:p>
          <a:p>
            <a:endParaRPr lang="en-US" dirty="0">
              <a:solidFill>
                <a:schemeClr val="accent2"/>
              </a:solidFill>
            </a:endParaRPr>
          </a:p>
        </p:txBody>
      </p:sp>
      <p:sp>
        <p:nvSpPr>
          <p:cNvPr id="10" name="Text Placeholder 9"/>
          <p:cNvSpPr>
            <a:spLocks noGrp="1"/>
          </p:cNvSpPr>
          <p:nvPr>
            <p:ph type="body" idx="4294967295"/>
          </p:nvPr>
        </p:nvSpPr>
        <p:spPr>
          <a:xfrm>
            <a:off x="1308100" y="1066327"/>
            <a:ext cx="6375400" cy="517681"/>
          </a:xfrm>
        </p:spPr>
        <p:txBody>
          <a:bodyPr>
            <a:normAutofit fontScale="92500"/>
          </a:bodyPr>
          <a:lstStyle/>
          <a:p>
            <a:pPr marL="0" indent="0" algn="ctr">
              <a:buNone/>
            </a:pPr>
            <a:r>
              <a:rPr lang="en-US" sz="2400" b="1" dirty="0" smtClean="0">
                <a:solidFill>
                  <a:schemeClr val="bg2"/>
                </a:solidFill>
              </a:rPr>
              <a:t>The White House Task Force </a:t>
            </a:r>
            <a:r>
              <a:rPr lang="en-US" b="1" dirty="0" smtClean="0">
                <a:solidFill>
                  <a:schemeClr val="bg2"/>
                </a:solidFill>
              </a:rPr>
              <a:t>on New Americans</a:t>
            </a:r>
            <a:endParaRPr lang="en-US" sz="2400" b="1" dirty="0">
              <a:solidFill>
                <a:schemeClr val="bg2"/>
              </a:solidFill>
            </a:endParaRPr>
          </a:p>
        </p:txBody>
      </p:sp>
    </p:spTree>
    <p:extLst>
      <p:ext uri="{BB962C8B-B14F-4D97-AF65-F5344CB8AC3E}">
        <p14:creationId xmlns:p14="http://schemas.microsoft.com/office/powerpoint/2010/main" val="1328930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374564"/>
            <a:ext cx="7345362" cy="793836"/>
          </a:xfrm>
        </p:spPr>
        <p:txBody>
          <a:bodyPr>
            <a:normAutofit fontScale="90000"/>
          </a:bodyPr>
          <a:lstStyle/>
          <a:p>
            <a:r>
              <a:rPr lang="en-US" sz="2800" dirty="0" smtClean="0"/>
              <a:t>Key Allies in Building Financial Empowerment </a:t>
            </a:r>
            <a:endParaRPr lang="en-US" sz="2800" dirty="0"/>
          </a:p>
        </p:txBody>
      </p:sp>
      <p:sp>
        <p:nvSpPr>
          <p:cNvPr id="4" name="Text Placeholder 3"/>
          <p:cNvSpPr>
            <a:spLocks noGrp="1"/>
          </p:cNvSpPr>
          <p:nvPr>
            <p:ph type="body" idx="1"/>
          </p:nvPr>
        </p:nvSpPr>
        <p:spPr>
          <a:xfrm>
            <a:off x="632301" y="1708991"/>
            <a:ext cx="3566160" cy="450010"/>
          </a:xfrm>
        </p:spPr>
        <p:txBody>
          <a:bodyPr/>
          <a:lstStyle/>
          <a:p>
            <a:r>
              <a:rPr lang="en-US" dirty="0" smtClean="0">
                <a:solidFill>
                  <a:srgbClr val="279797"/>
                </a:solidFill>
              </a:rPr>
              <a:t>Federal Government</a:t>
            </a:r>
          </a:p>
        </p:txBody>
      </p:sp>
      <p:sp>
        <p:nvSpPr>
          <p:cNvPr id="3" name="Content Placeholder 2"/>
          <p:cNvSpPr>
            <a:spLocks noGrp="1"/>
          </p:cNvSpPr>
          <p:nvPr>
            <p:ph sz="half" idx="2"/>
          </p:nvPr>
        </p:nvSpPr>
        <p:spPr>
          <a:xfrm>
            <a:off x="810101" y="2057401"/>
            <a:ext cx="2339499" cy="800099"/>
          </a:xfrm>
        </p:spPr>
        <p:txBody>
          <a:bodyPr>
            <a:normAutofit fontScale="25000" lnSpcReduction="20000"/>
          </a:bodyPr>
          <a:lstStyle/>
          <a:p>
            <a:pPr marL="114300" indent="0">
              <a:buNone/>
            </a:pPr>
            <a:endParaRPr lang="en-US" sz="2800" b="1" dirty="0">
              <a:solidFill>
                <a:schemeClr val="accent2"/>
              </a:solidFill>
            </a:endParaRPr>
          </a:p>
          <a:p>
            <a:pPr marL="114300" indent="0">
              <a:buNone/>
            </a:pPr>
            <a:r>
              <a:rPr lang="en-US" sz="4800" b="1" dirty="0" smtClean="0">
                <a:solidFill>
                  <a:schemeClr val="accent2"/>
                </a:solidFill>
              </a:rPr>
              <a:t>Agencies on the White House Task Force for New Americans</a:t>
            </a:r>
            <a:endParaRPr lang="en-US" sz="4800" b="1" dirty="0">
              <a:solidFill>
                <a:schemeClr val="accent2"/>
              </a:solidFill>
            </a:endParaRPr>
          </a:p>
          <a:p>
            <a:r>
              <a:rPr lang="en-US" sz="6400" dirty="0" smtClean="0"/>
              <a:t>US </a:t>
            </a:r>
            <a:r>
              <a:rPr lang="en-US" sz="6400" dirty="0"/>
              <a:t>Department of Labor</a:t>
            </a:r>
          </a:p>
          <a:p>
            <a:r>
              <a:rPr lang="en-US" sz="6400" dirty="0"/>
              <a:t>US Department of Commerce</a:t>
            </a:r>
          </a:p>
          <a:p>
            <a:r>
              <a:rPr lang="en-US" sz="6400" dirty="0"/>
              <a:t>US Small Business Administration</a:t>
            </a:r>
          </a:p>
          <a:p>
            <a:r>
              <a:rPr lang="en-US" sz="6400" dirty="0"/>
              <a:t>White House Economic Council</a:t>
            </a:r>
          </a:p>
          <a:p>
            <a:r>
              <a:rPr lang="en-US" sz="6400" dirty="0"/>
              <a:t>Office of Management </a:t>
            </a:r>
            <a:endParaRPr lang="en-US" sz="6400" dirty="0" smtClean="0">
              <a:solidFill>
                <a:schemeClr val="accent2"/>
              </a:solidFill>
            </a:endParaRPr>
          </a:p>
          <a:p>
            <a:pPr marL="114300" indent="0">
              <a:buNone/>
            </a:pPr>
            <a:endParaRPr lang="en-US" sz="2800" dirty="0">
              <a:solidFill>
                <a:schemeClr val="accent2"/>
              </a:solidFill>
            </a:endParaRPr>
          </a:p>
          <a:p>
            <a:pPr marL="114300" indent="0">
              <a:buNone/>
            </a:pPr>
            <a:endParaRPr lang="en-US" sz="2800" dirty="0" smtClean="0">
              <a:solidFill>
                <a:schemeClr val="accent2"/>
              </a:solidFill>
            </a:endParaRPr>
          </a:p>
          <a:p>
            <a:endParaRPr lang="en-US" dirty="0">
              <a:solidFill>
                <a:schemeClr val="accent2"/>
              </a:solidFill>
            </a:endParaRPr>
          </a:p>
        </p:txBody>
      </p:sp>
      <p:sp>
        <p:nvSpPr>
          <p:cNvPr id="5" name="Text Placeholder 4"/>
          <p:cNvSpPr>
            <a:spLocks noGrp="1"/>
          </p:cNvSpPr>
          <p:nvPr>
            <p:ph type="body" sz="quarter" idx="3"/>
          </p:nvPr>
        </p:nvSpPr>
        <p:spPr>
          <a:xfrm>
            <a:off x="5206999" y="1574802"/>
            <a:ext cx="2260601" cy="317500"/>
          </a:xfrm>
        </p:spPr>
        <p:txBody>
          <a:bodyPr/>
          <a:lstStyle/>
          <a:p>
            <a:r>
              <a:rPr lang="en-US" sz="2400" b="1" dirty="0" smtClean="0">
                <a:solidFill>
                  <a:srgbClr val="279797"/>
                </a:solidFill>
              </a:rPr>
              <a:t>State and Loca</a:t>
            </a:r>
            <a:r>
              <a:rPr lang="en-US" sz="2400" b="1" dirty="0">
                <a:solidFill>
                  <a:srgbClr val="279797"/>
                </a:solidFill>
              </a:rPr>
              <a:t>l</a:t>
            </a:r>
          </a:p>
        </p:txBody>
      </p:sp>
      <p:sp>
        <p:nvSpPr>
          <p:cNvPr id="8" name="Content Placeholder 7"/>
          <p:cNvSpPr>
            <a:spLocks noGrp="1"/>
          </p:cNvSpPr>
          <p:nvPr>
            <p:ph sz="quarter" idx="4"/>
          </p:nvPr>
        </p:nvSpPr>
        <p:spPr>
          <a:xfrm>
            <a:off x="4679315" y="2171703"/>
            <a:ext cx="3566160" cy="4063997"/>
          </a:xfrm>
        </p:spPr>
        <p:txBody>
          <a:bodyPr>
            <a:normAutofit fontScale="25000" lnSpcReduction="20000"/>
          </a:bodyPr>
          <a:lstStyle/>
          <a:p>
            <a:r>
              <a:rPr lang="en-US" sz="5600" dirty="0" smtClean="0"/>
              <a:t>State Office’s of Economic Development</a:t>
            </a:r>
          </a:p>
          <a:p>
            <a:r>
              <a:rPr lang="en-US" sz="5600" dirty="0" smtClean="0"/>
              <a:t>State Office Small Business Administration</a:t>
            </a:r>
          </a:p>
          <a:p>
            <a:r>
              <a:rPr lang="en-US" sz="5600" dirty="0" smtClean="0"/>
              <a:t>State Offices on Workforce Development</a:t>
            </a:r>
          </a:p>
          <a:p>
            <a:r>
              <a:rPr lang="en-US" sz="5600" dirty="0" smtClean="0"/>
              <a:t>Municipal Offices Mayors office on workforce of Economic Development</a:t>
            </a:r>
          </a:p>
          <a:p>
            <a:r>
              <a:rPr lang="en-US" sz="5600" dirty="0" smtClean="0"/>
              <a:t>Offices of New Americans</a:t>
            </a:r>
          </a:p>
          <a:p>
            <a:r>
              <a:rPr lang="en-US" sz="5600" dirty="0" smtClean="0"/>
              <a:t>Offices of Immigrant and Refugee Affairs</a:t>
            </a:r>
          </a:p>
          <a:p>
            <a:r>
              <a:rPr lang="en-US" sz="5600" dirty="0" smtClean="0"/>
              <a:t>Offices of Economic Development</a:t>
            </a:r>
          </a:p>
          <a:p>
            <a:r>
              <a:rPr lang="en-US" sz="5600" dirty="0" smtClean="0"/>
              <a:t>Offices of  Community Development</a:t>
            </a:r>
          </a:p>
          <a:p>
            <a:endParaRPr lang="en-US" dirty="0" smtClean="0"/>
          </a:p>
          <a:p>
            <a:endParaRPr lang="en-US" dirty="0"/>
          </a:p>
        </p:txBody>
      </p:sp>
    </p:spTree>
    <p:extLst>
      <p:ext uri="{BB962C8B-B14F-4D97-AF65-F5344CB8AC3E}">
        <p14:creationId xmlns:p14="http://schemas.microsoft.com/office/powerpoint/2010/main" val="3848188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1" name="Picture 20" descr="Question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1752600"/>
            <a:ext cx="2425700" cy="3340100"/>
          </a:xfrm>
          <a:prstGeom prst="rect">
            <a:avLst/>
          </a:prstGeom>
        </p:spPr>
      </p:pic>
    </p:spTree>
    <p:extLst>
      <p:ext uri="{BB962C8B-B14F-4D97-AF65-F5344CB8AC3E}">
        <p14:creationId xmlns:p14="http://schemas.microsoft.com/office/powerpoint/2010/main" val="2266951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National Federation of Community Development </a:t>
            </a:r>
            <a:r>
              <a:rPr lang="en-US" dirty="0"/>
              <a:t>Credit Unions (</a:t>
            </a:r>
            <a:r>
              <a:rPr lang="en-US" dirty="0">
                <a:hlinkClick r:id="rId2"/>
              </a:rPr>
              <a:t>http://www.cdcu.coop/about-us</a:t>
            </a:r>
            <a:r>
              <a:rPr lang="en-US" dirty="0" smtClean="0">
                <a:hlinkClick r:id="rId2"/>
              </a:rPr>
              <a:t>/</a:t>
            </a:r>
            <a:r>
              <a:rPr lang="en-US" dirty="0" smtClean="0"/>
              <a:t>) </a:t>
            </a:r>
          </a:p>
          <a:p>
            <a:r>
              <a:rPr lang="en-US" dirty="0" smtClean="0"/>
              <a:t>Center for </a:t>
            </a:r>
            <a:r>
              <a:rPr lang="en-US" dirty="0"/>
              <a:t>Responsible Lending (</a:t>
            </a:r>
            <a:r>
              <a:rPr lang="en-US" dirty="0">
                <a:hlinkClick r:id="rId3"/>
              </a:rPr>
              <a:t>http://www.responsiblelending.org</a:t>
            </a:r>
            <a:r>
              <a:rPr lang="en-US" dirty="0" smtClean="0">
                <a:hlinkClick r:id="rId3"/>
              </a:rPr>
              <a:t>/</a:t>
            </a:r>
            <a:r>
              <a:rPr lang="en-US" dirty="0" smtClean="0"/>
              <a:t>) </a:t>
            </a:r>
          </a:p>
          <a:p>
            <a:r>
              <a:rPr lang="en-US" dirty="0" smtClean="0"/>
              <a:t>White House Task Force on </a:t>
            </a:r>
            <a:r>
              <a:rPr lang="en-US" dirty="0"/>
              <a:t>New Americans (</a:t>
            </a:r>
            <a:r>
              <a:rPr lang="en-US" dirty="0">
                <a:hlinkClick r:id="rId4"/>
              </a:rPr>
              <a:t>https://</a:t>
            </a:r>
            <a:r>
              <a:rPr lang="en-US" dirty="0" smtClean="0">
                <a:hlinkClick r:id="rId4"/>
              </a:rPr>
              <a:t>www.whitehouse.gov/issues/immigration/new-americans</a:t>
            </a:r>
            <a:r>
              <a:rPr lang="en-US" dirty="0" smtClean="0"/>
              <a:t>) </a:t>
            </a:r>
          </a:p>
          <a:p>
            <a:r>
              <a:rPr lang="en-US" dirty="0" smtClean="0"/>
              <a:t>Citizenship: A Wise Investment </a:t>
            </a:r>
            <a:r>
              <a:rPr lang="en-US" dirty="0"/>
              <a:t>for Cities (</a:t>
            </a:r>
            <a:r>
              <a:rPr lang="en-US" dirty="0">
                <a:hlinkClick r:id="rId5"/>
              </a:rPr>
              <a:t>http://</a:t>
            </a:r>
            <a:r>
              <a:rPr lang="en-US" dirty="0" smtClean="0">
                <a:hlinkClick r:id="rId5"/>
              </a:rPr>
              <a:t>www.citiesforcitizenship.org/Cities_for_Citizenship.pdf</a:t>
            </a:r>
            <a:r>
              <a:rPr lang="en-US" dirty="0" smtClean="0"/>
              <a:t>) </a:t>
            </a:r>
            <a:endParaRPr lang="en-US" dirty="0"/>
          </a:p>
          <a:p>
            <a:endParaRPr lang="en-US" dirty="0"/>
          </a:p>
        </p:txBody>
      </p:sp>
    </p:spTree>
    <p:extLst>
      <p:ext uri="{BB962C8B-B14F-4D97-AF65-F5344CB8AC3E}">
        <p14:creationId xmlns:p14="http://schemas.microsoft.com/office/powerpoint/2010/main" val="15552935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Thank you For Joining us!</a:t>
            </a:r>
            <a:endParaRPr lang="en-US" sz="2800" dirty="0"/>
          </a:p>
        </p:txBody>
      </p:sp>
      <p:pic>
        <p:nvPicPr>
          <p:cNvPr id="6" name="Content Placeholder 5" descr="NALEO.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26128" y="5420178"/>
            <a:ext cx="1680015" cy="1048442"/>
          </a:xfrm>
        </p:spPr>
      </p:pic>
      <p:pic>
        <p:nvPicPr>
          <p:cNvPr id="7" name="Picture 6" descr="AFL-CIO log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657" y="5664939"/>
            <a:ext cx="1180340" cy="701440"/>
          </a:xfrm>
          <a:prstGeom prst="rect">
            <a:avLst/>
          </a:prstGeom>
        </p:spPr>
      </p:pic>
      <p:pic>
        <p:nvPicPr>
          <p:cNvPr id="8" name="Picture 7" descr="Welcoming America Logo - JPEG.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82294" y="5420178"/>
            <a:ext cx="1750714" cy="997780"/>
          </a:xfrm>
          <a:prstGeom prst="rect">
            <a:avLst/>
          </a:prstGeom>
        </p:spPr>
      </p:pic>
      <p:pic>
        <p:nvPicPr>
          <p:cNvPr id="9" name="Picture 8" descr="SEIU 32bjLOGO-OFFICIAL-PMS[1] copy.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72825" y="5547736"/>
            <a:ext cx="625555" cy="684358"/>
          </a:xfrm>
          <a:prstGeom prst="rect">
            <a:avLst/>
          </a:prstGeom>
        </p:spPr>
      </p:pic>
      <p:pic>
        <p:nvPicPr>
          <p:cNvPr id="10" name="Picture 9" descr="NFCDU.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66946" y="5369516"/>
            <a:ext cx="1322979" cy="1048442"/>
          </a:xfrm>
          <a:prstGeom prst="rect">
            <a:avLst/>
          </a:prstGeom>
        </p:spPr>
      </p:pic>
      <p:sp>
        <p:nvSpPr>
          <p:cNvPr id="11" name="TextBox 10"/>
          <p:cNvSpPr txBox="1"/>
          <p:nvPr/>
        </p:nvSpPr>
        <p:spPr>
          <a:xfrm>
            <a:off x="2748650" y="5549736"/>
            <a:ext cx="184666" cy="369332"/>
          </a:xfrm>
          <a:prstGeom prst="rect">
            <a:avLst/>
          </a:prstGeom>
          <a:noFill/>
        </p:spPr>
        <p:txBody>
          <a:bodyPr wrap="none" rtlCol="0">
            <a:spAutoFit/>
          </a:bodyPr>
          <a:lstStyle/>
          <a:p>
            <a:endParaRPr lang="en-US" dirty="0"/>
          </a:p>
        </p:txBody>
      </p:sp>
      <p:sp>
        <p:nvSpPr>
          <p:cNvPr id="12" name="TextBox 11"/>
          <p:cNvSpPr txBox="1"/>
          <p:nvPr/>
        </p:nvSpPr>
        <p:spPr>
          <a:xfrm>
            <a:off x="725286" y="4415409"/>
            <a:ext cx="8087421" cy="954107"/>
          </a:xfrm>
          <a:prstGeom prst="rect">
            <a:avLst/>
          </a:prstGeom>
          <a:noFill/>
        </p:spPr>
        <p:txBody>
          <a:bodyPr wrap="square" rtlCol="0">
            <a:spAutoFit/>
          </a:bodyPr>
          <a:lstStyle/>
          <a:p>
            <a:pPr algn="ctr"/>
            <a:r>
              <a:rPr lang="en-US" sz="2800" dirty="0" smtClean="0">
                <a:solidFill>
                  <a:srgbClr val="0C6697"/>
                </a:solidFill>
                <a:hlinkClick r:id="rId8"/>
              </a:rPr>
              <a:t>www.citiesforcitizenship.org</a:t>
            </a:r>
            <a:endParaRPr lang="en-US" sz="2800" dirty="0">
              <a:solidFill>
                <a:srgbClr val="0C6697"/>
              </a:solidFill>
            </a:endParaRPr>
          </a:p>
          <a:p>
            <a:pPr algn="ctr"/>
            <a:r>
              <a:rPr lang="en-US" sz="2800" dirty="0" smtClean="0">
                <a:solidFill>
                  <a:srgbClr val="0C6697"/>
                </a:solidFill>
              </a:rPr>
              <a:t> </a:t>
            </a:r>
            <a:r>
              <a:rPr lang="en-US" sz="1400" dirty="0" smtClean="0">
                <a:solidFill>
                  <a:srgbClr val="0C6697"/>
                </a:solidFill>
              </a:rPr>
              <a:t>For more information contact cities4citizenship@populardemocracy.org</a:t>
            </a:r>
            <a:endParaRPr lang="en-US" sz="1400" dirty="0">
              <a:solidFill>
                <a:srgbClr val="0C6697"/>
              </a:solidFill>
            </a:endParaRPr>
          </a:p>
        </p:txBody>
      </p:sp>
      <p:pic>
        <p:nvPicPr>
          <p:cNvPr id="13" name="Picture 12" descr="C4C-Logo.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33316" y="1167789"/>
            <a:ext cx="3095120" cy="1486310"/>
          </a:xfrm>
          <a:prstGeom prst="rect">
            <a:avLst/>
          </a:prstGeom>
        </p:spPr>
      </p:pic>
      <p:sp>
        <p:nvSpPr>
          <p:cNvPr id="14" name="TextBox 13"/>
          <p:cNvSpPr txBox="1"/>
          <p:nvPr/>
        </p:nvSpPr>
        <p:spPr>
          <a:xfrm>
            <a:off x="985723" y="2949522"/>
            <a:ext cx="7142534" cy="1477328"/>
          </a:xfrm>
          <a:prstGeom prst="rect">
            <a:avLst/>
          </a:prstGeom>
          <a:noFill/>
        </p:spPr>
        <p:txBody>
          <a:bodyPr wrap="square" rtlCol="0">
            <a:spAutoFit/>
          </a:bodyPr>
          <a:lstStyle/>
          <a:p>
            <a:pPr algn="ctr"/>
            <a:r>
              <a:rPr lang="en-US" dirty="0">
                <a:solidFill>
                  <a:srgbClr val="3D484D"/>
                </a:solidFill>
              </a:rPr>
              <a:t>Atlanta, GA · Baltimore, MD · Boston, MA · Chattanooga, TN · Chicago, IL · Denver, CO · Los Angeles, CA· Nashville, TN · New York, NY ·  Milwaukee, WI · Philadelphia, PA · Pittsburgh, PA · Reading, PA · San Francisco, CA ·</a:t>
            </a:r>
          </a:p>
          <a:p>
            <a:pPr algn="ctr"/>
            <a:r>
              <a:rPr lang="en-US" dirty="0">
                <a:solidFill>
                  <a:srgbClr val="3D484D"/>
                </a:solidFill>
              </a:rPr>
              <a:t> Seattle, WA · Washington, DC </a:t>
            </a:r>
          </a:p>
        </p:txBody>
      </p:sp>
    </p:spTree>
    <p:extLst>
      <p:ext uri="{BB962C8B-B14F-4D97-AF65-F5344CB8AC3E}">
        <p14:creationId xmlns:p14="http://schemas.microsoft.com/office/powerpoint/2010/main" val="297843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6983" y="266507"/>
            <a:ext cx="7345362" cy="1339850"/>
          </a:xfrm>
        </p:spPr>
        <p:txBody>
          <a:bodyPr>
            <a:noAutofit/>
          </a:bodyPr>
          <a:lstStyle/>
          <a:p>
            <a:r>
              <a:rPr lang="en-US" sz="3200" dirty="0" smtClean="0">
                <a:solidFill>
                  <a:srgbClr val="1D7197"/>
                </a:solidFill>
              </a:rPr>
              <a:t>CITIZENSHIP &amp; FINANCIAL EMPOWERMENT</a:t>
            </a:r>
            <a:endParaRPr lang="en-US" sz="3200" dirty="0">
              <a:solidFill>
                <a:srgbClr val="1D7197"/>
              </a:solidFill>
            </a:endParaRPr>
          </a:p>
        </p:txBody>
      </p:sp>
      <p:sp>
        <p:nvSpPr>
          <p:cNvPr id="6" name="Content Placeholder 5"/>
          <p:cNvSpPr>
            <a:spLocks noGrp="1"/>
          </p:cNvSpPr>
          <p:nvPr>
            <p:ph idx="1"/>
          </p:nvPr>
        </p:nvSpPr>
        <p:spPr>
          <a:xfrm>
            <a:off x="350871" y="1813165"/>
            <a:ext cx="8454144" cy="4502115"/>
          </a:xfrm>
        </p:spPr>
        <p:txBody>
          <a:bodyPr>
            <a:normAutofit lnSpcReduction="10000"/>
          </a:bodyPr>
          <a:lstStyle/>
          <a:p>
            <a:pPr marL="0" indent="0">
              <a:buNone/>
            </a:pPr>
            <a:r>
              <a:rPr lang="en-US" sz="2800" dirty="0" smtClean="0"/>
              <a:t>Combining citizenship efforts with final empowerment strategies is an </a:t>
            </a:r>
            <a:r>
              <a:rPr lang="en-US" sz="2800" b="1" dirty="0" smtClean="0"/>
              <a:t>opportunity </a:t>
            </a:r>
            <a:r>
              <a:rPr lang="en-US" sz="2800" dirty="0" smtClean="0"/>
              <a:t>to build a </a:t>
            </a:r>
            <a:r>
              <a:rPr lang="en-US" sz="2800" b="1" dirty="0" smtClean="0"/>
              <a:t>stronger and more inclusive </a:t>
            </a:r>
            <a:r>
              <a:rPr lang="en-US" sz="2800" dirty="0" smtClean="0"/>
              <a:t>economy for all. Becoming a citizen has clear </a:t>
            </a:r>
            <a:r>
              <a:rPr lang="en-US" sz="2800" b="1" dirty="0" smtClean="0"/>
              <a:t>measurable impact</a:t>
            </a:r>
            <a:r>
              <a:rPr lang="en-US" sz="2800" dirty="0" smtClean="0"/>
              <a:t> for legal permanent residents and the communities in which they live.</a:t>
            </a:r>
          </a:p>
          <a:p>
            <a:pPr marL="0" indent="0">
              <a:buNone/>
            </a:pPr>
            <a:r>
              <a:rPr lang="en-US" sz="2800" dirty="0" smtClean="0"/>
              <a:t>With nearly 9 million eligible legal </a:t>
            </a:r>
            <a:r>
              <a:rPr lang="en-US" sz="2800" dirty="0"/>
              <a:t>p</a:t>
            </a:r>
            <a:r>
              <a:rPr lang="en-US" sz="2800" dirty="0" smtClean="0"/>
              <a:t>ermanent </a:t>
            </a:r>
            <a:r>
              <a:rPr lang="en-US" sz="2800" dirty="0"/>
              <a:t>r</a:t>
            </a:r>
            <a:r>
              <a:rPr lang="en-US" sz="2800" dirty="0" smtClean="0"/>
              <a:t>esidents eligible to become citizens today, many  institutions have created innovative collaborations to encourage economic growth, innovation, and prosperity for all.</a:t>
            </a:r>
          </a:p>
        </p:txBody>
      </p:sp>
    </p:spTree>
    <p:extLst>
      <p:ext uri="{BB962C8B-B14F-4D97-AF65-F5344CB8AC3E}">
        <p14:creationId xmlns:p14="http://schemas.microsoft.com/office/powerpoint/2010/main" val="135163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503079"/>
            <a:ext cx="7345362" cy="848042"/>
          </a:xfrm>
        </p:spPr>
        <p:txBody>
          <a:bodyPr>
            <a:normAutofit fontScale="90000"/>
          </a:bodyPr>
          <a:lstStyle/>
          <a:p>
            <a:r>
              <a:rPr lang="en-US" sz="4000" dirty="0" smtClean="0">
                <a:solidFill>
                  <a:srgbClr val="1D7197"/>
                </a:solidFill>
              </a:rPr>
              <a:t>Where are the 8.8 million eligible LPRs who are eligible to naturalize?</a:t>
            </a:r>
            <a:endParaRPr lang="en-US" sz="3600" dirty="0">
              <a:solidFill>
                <a:srgbClr val="1D7197"/>
              </a:solidFill>
            </a:endParaRPr>
          </a:p>
        </p:txBody>
      </p:sp>
      <p:pic>
        <p:nvPicPr>
          <p:cNvPr id="4" name="Picture 3" descr="Green Card Holders Map"/>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0113" y="1729408"/>
            <a:ext cx="7215187" cy="4126948"/>
          </a:xfrm>
          <a:prstGeom prst="rect">
            <a:avLst/>
          </a:prstGeom>
        </p:spPr>
      </p:pic>
    </p:spTree>
    <p:extLst>
      <p:ext uri="{BB962C8B-B14F-4D97-AF65-F5344CB8AC3E}">
        <p14:creationId xmlns:p14="http://schemas.microsoft.com/office/powerpoint/2010/main" val="2858166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05" y="475512"/>
            <a:ext cx="7345362" cy="924242"/>
          </a:xfrm>
        </p:spPr>
        <p:txBody>
          <a:bodyPr>
            <a:normAutofit fontScale="90000"/>
          </a:bodyPr>
          <a:lstStyle/>
          <a:p>
            <a:r>
              <a:rPr lang="en-US" dirty="0" smtClean="0">
                <a:solidFill>
                  <a:srgbClr val="1D7197"/>
                </a:solidFill>
              </a:rPr>
              <a:t>Citizenship: A Catalyst For Financial Empowerment</a:t>
            </a:r>
            <a:endParaRPr lang="en-US" dirty="0">
              <a:solidFill>
                <a:srgbClr val="1D7197"/>
              </a:solidFill>
            </a:endParaRPr>
          </a:p>
        </p:txBody>
      </p:sp>
      <p:sp>
        <p:nvSpPr>
          <p:cNvPr id="6" name="Content Placeholder 5"/>
          <p:cNvSpPr>
            <a:spLocks noGrp="1"/>
          </p:cNvSpPr>
          <p:nvPr>
            <p:ph sz="half" idx="1"/>
          </p:nvPr>
        </p:nvSpPr>
        <p:spPr>
          <a:xfrm>
            <a:off x="633411" y="2114551"/>
            <a:ext cx="3566160" cy="3927475"/>
          </a:xfrm>
        </p:spPr>
        <p:txBody>
          <a:bodyPr>
            <a:normAutofit/>
          </a:bodyPr>
          <a:lstStyle/>
          <a:p>
            <a:r>
              <a:rPr lang="en-US" sz="1600" dirty="0" smtClean="0"/>
              <a:t>Data collected from the  American </a:t>
            </a:r>
            <a:r>
              <a:rPr lang="en-US" sz="1600" dirty="0"/>
              <a:t>Community </a:t>
            </a:r>
            <a:r>
              <a:rPr lang="en-US" sz="1600" dirty="0" smtClean="0"/>
              <a:t>Survey and the 2011 </a:t>
            </a:r>
            <a:r>
              <a:rPr lang="en-US" sz="1600" dirty="0"/>
              <a:t>C</a:t>
            </a:r>
            <a:r>
              <a:rPr lang="en-US" sz="1600" dirty="0" smtClean="0"/>
              <a:t>ensus indicate </a:t>
            </a:r>
            <a:r>
              <a:rPr lang="en-US" sz="1600" dirty="0"/>
              <a:t>that home ownership increases among naturalized </a:t>
            </a:r>
            <a:r>
              <a:rPr lang="en-US" sz="1600" dirty="0" smtClean="0"/>
              <a:t>citizens compared to non-citizens.</a:t>
            </a:r>
            <a:r>
              <a:rPr lang="en-US" sz="1600" baseline="30000" dirty="0" smtClean="0"/>
              <a:t>2</a:t>
            </a:r>
            <a:endParaRPr lang="en-US" sz="1600" dirty="0" smtClean="0"/>
          </a:p>
          <a:p>
            <a:r>
              <a:rPr lang="en-US" sz="1600" dirty="0" smtClean="0"/>
              <a:t>According to 2013 Census data, 1 in 7 homeowners were foreign born. Sixty-six percent of naturalized citizens owned their own homes relative to 34% of non-citizens.</a:t>
            </a:r>
          </a:p>
          <a:p>
            <a:pPr marL="0" indent="0">
              <a:buNone/>
            </a:pPr>
            <a:r>
              <a:rPr lang="en-US" sz="1300" dirty="0" smtClean="0">
                <a:hlinkClick r:id="rId2"/>
              </a:rPr>
              <a:t>www.facethefactsusa.org</a:t>
            </a:r>
            <a:r>
              <a:rPr lang="en-US" sz="1300" dirty="0">
                <a:hlinkClick r:id="rId2"/>
              </a:rPr>
              <a:t>/facts/homeownership-more-likely-when-immigrants-us-stay-</a:t>
            </a:r>
            <a:r>
              <a:rPr lang="en-US" sz="1300" dirty="0" smtClean="0">
                <a:hlinkClick r:id="rId2"/>
              </a:rPr>
              <a:t>longer</a:t>
            </a:r>
            <a:endParaRPr lang="en-US" sz="1300" dirty="0" smtClean="0"/>
          </a:p>
          <a:p>
            <a:endParaRPr lang="en-US" sz="1700" dirty="0"/>
          </a:p>
        </p:txBody>
      </p:sp>
      <p:sp>
        <p:nvSpPr>
          <p:cNvPr id="8" name="TextBox 7"/>
          <p:cNvSpPr txBox="1"/>
          <p:nvPr/>
        </p:nvSpPr>
        <p:spPr>
          <a:xfrm>
            <a:off x="520698" y="6080125"/>
            <a:ext cx="8255001" cy="215444"/>
          </a:xfrm>
          <a:prstGeom prst="rect">
            <a:avLst/>
          </a:prstGeom>
          <a:noFill/>
        </p:spPr>
        <p:txBody>
          <a:bodyPr wrap="square" rtlCol="0">
            <a:spAutoFit/>
          </a:bodyPr>
          <a:lstStyle/>
          <a:p>
            <a:r>
              <a:rPr lang="en-US" sz="800" dirty="0" smtClean="0"/>
              <a:t>2. Edward Trevylan, Yesenia Acosta, , Patricia de la Cruz,</a:t>
            </a:r>
            <a:r>
              <a:rPr lang="en-US" sz="800" dirty="0"/>
              <a:t> </a:t>
            </a:r>
            <a:r>
              <a:rPr lang="en-US" sz="800" dirty="0" smtClean="0"/>
              <a:t>  US Department of Commerce, Economics and Statistics administration, US Census Bureau </a:t>
            </a:r>
            <a:endParaRPr lang="en-US" sz="800" dirty="0"/>
          </a:p>
        </p:txBody>
      </p:sp>
      <p:pic>
        <p:nvPicPr>
          <p:cNvPr id="27" name="Content Placeholder 26" descr="FTFin-home-ownership.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 t="-1" r="122" b="-1"/>
          <a:stretch/>
        </p:blipFill>
        <p:spPr>
          <a:xfrm>
            <a:off x="4394200" y="2147889"/>
            <a:ext cx="4064000" cy="3894137"/>
          </a:xfrm>
        </p:spPr>
      </p:pic>
    </p:spTree>
    <p:extLst>
      <p:ext uri="{BB962C8B-B14F-4D97-AF65-F5344CB8AC3E}">
        <p14:creationId xmlns:p14="http://schemas.microsoft.com/office/powerpoint/2010/main" val="1005549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1D7197"/>
                </a:solidFill>
              </a:rPr>
              <a:t>Citizenship: A Wise Return on Investment </a:t>
            </a:r>
            <a:endParaRPr lang="en-US" sz="3600" dirty="0">
              <a:solidFill>
                <a:srgbClr val="1D7197"/>
              </a:solidFill>
            </a:endParaRPr>
          </a:p>
        </p:txBody>
      </p:sp>
      <p:sp>
        <p:nvSpPr>
          <p:cNvPr id="3" name="Content Placeholder 2"/>
          <p:cNvSpPr>
            <a:spLocks noGrp="1"/>
          </p:cNvSpPr>
          <p:nvPr>
            <p:ph sz="half" idx="1"/>
          </p:nvPr>
        </p:nvSpPr>
        <p:spPr>
          <a:xfrm>
            <a:off x="747711" y="1792288"/>
            <a:ext cx="3566160" cy="3927475"/>
          </a:xfrm>
        </p:spPr>
        <p:txBody>
          <a:bodyPr>
            <a:normAutofit lnSpcReduction="10000"/>
          </a:bodyPr>
          <a:lstStyle/>
          <a:p>
            <a:r>
              <a:rPr lang="en-US" sz="1400" dirty="0" smtClean="0">
                <a:solidFill>
                  <a:srgbClr val="1D7197"/>
                </a:solidFill>
              </a:rPr>
              <a:t>Naturalized citizens earn 8-11% more than non naturalized immigrants.</a:t>
            </a:r>
          </a:p>
          <a:p>
            <a:r>
              <a:rPr lang="en-US" sz="1400" dirty="0" smtClean="0">
                <a:solidFill>
                  <a:srgbClr val="1D7197"/>
                </a:solidFill>
              </a:rPr>
              <a:t>Naturalized citizens are less likely to live below the poverty level - 6% compared to 16% of non-naturalized citizens.</a:t>
            </a:r>
            <a:r>
              <a:rPr lang="en-US" sz="1400" baseline="30000" dirty="0" smtClean="0">
                <a:solidFill>
                  <a:srgbClr val="1D7197"/>
                </a:solidFill>
              </a:rPr>
              <a:t>3</a:t>
            </a:r>
          </a:p>
          <a:p>
            <a:r>
              <a:rPr lang="en-US" sz="1400" dirty="0" smtClean="0">
                <a:solidFill>
                  <a:srgbClr val="1D7197"/>
                </a:solidFill>
              </a:rPr>
              <a:t>82% of naturalized citizens have health insurance compared to 49% of non-naturalized citizens.</a:t>
            </a:r>
          </a:p>
          <a:p>
            <a:r>
              <a:rPr lang="en-US" sz="1400" dirty="0" smtClean="0">
                <a:solidFill>
                  <a:srgbClr val="1D7197"/>
                </a:solidFill>
              </a:rPr>
              <a:t>Educational attainment increases dramatically among newly naturalized citizens. USCIS, CSSI data indicates that 22% of New Americans held bachelors degrees compared to 10% of non-naturalized citizens.</a:t>
            </a:r>
          </a:p>
        </p:txBody>
      </p:sp>
      <p:sp>
        <p:nvSpPr>
          <p:cNvPr id="9" name="TextBox 8"/>
          <p:cNvSpPr txBox="1"/>
          <p:nvPr/>
        </p:nvSpPr>
        <p:spPr>
          <a:xfrm>
            <a:off x="501016" y="5889795"/>
            <a:ext cx="7744459" cy="646331"/>
          </a:xfrm>
          <a:prstGeom prst="rect">
            <a:avLst/>
          </a:prstGeom>
          <a:noFill/>
        </p:spPr>
        <p:txBody>
          <a:bodyPr wrap="square" rtlCol="0">
            <a:spAutoFit/>
          </a:bodyPr>
          <a:lstStyle/>
          <a:p>
            <a:r>
              <a:rPr lang="en-US" sz="800" dirty="0" smtClean="0"/>
              <a:t>  See Figure</a:t>
            </a:r>
            <a:r>
              <a:rPr lang="en-US" sz="900" dirty="0" smtClean="0"/>
              <a:t>  </a:t>
            </a:r>
            <a:r>
              <a:rPr lang="en-US" sz="900" dirty="0"/>
              <a:t>2.  Scoggins, Pasto. 2012 Citizenship Gain.</a:t>
            </a:r>
            <a:r>
              <a:rPr lang="en-US" sz="900" i="1" dirty="0"/>
              <a:t> Citizen Gain: The Economic Benefits of Naturalization for Immigrants and the Economy. </a:t>
            </a:r>
            <a:r>
              <a:rPr lang="en-US" sz="900" dirty="0"/>
              <a:t>Center for the Study of Immigrant Integration. </a:t>
            </a:r>
            <a:r>
              <a:rPr lang="en-US" sz="900" dirty="0">
                <a:hlinkClick r:id="rId2"/>
              </a:rPr>
              <a:t>http://csii.usc.edu/CitizenGain.htm</a:t>
            </a:r>
            <a:r>
              <a:rPr lang="en-US" sz="900" dirty="0"/>
              <a:t> p. 7</a:t>
            </a:r>
          </a:p>
          <a:p>
            <a:endParaRPr lang="en-US" dirty="0"/>
          </a:p>
        </p:txBody>
      </p:sp>
      <p:pic>
        <p:nvPicPr>
          <p:cNvPr id="20" name="Content Placeholder 19" descr="IMG_0925_Best.JPG"/>
          <p:cNvPicPr>
            <a:picLocks noGrp="1" noChangeAspect="1"/>
          </p:cNvPicPr>
          <p:nvPr>
            <p:ph sz="half" idx="2"/>
          </p:nvPr>
        </p:nvPicPr>
        <p:blipFill>
          <a:blip r:embed="rId3">
            <a:extLst>
              <a:ext uri="{28A0092B-C50C-407E-A947-70E740481C1C}">
                <a14:useLocalDpi xmlns:a14="http://schemas.microsoft.com/office/drawing/2010/main" val="0"/>
              </a:ext>
            </a:extLst>
          </a:blip>
          <a:srcRect l="16096" r="16096"/>
          <a:stretch>
            <a:fillRect/>
          </a:stretch>
        </p:blipFill>
        <p:spPr>
          <a:xfrm>
            <a:off x="4825999" y="1962320"/>
            <a:ext cx="3566160" cy="3927475"/>
          </a:xfrm>
        </p:spPr>
      </p:pic>
    </p:spTree>
    <p:extLst>
      <p:ext uri="{BB962C8B-B14F-4D97-AF65-F5344CB8AC3E}">
        <p14:creationId xmlns:p14="http://schemas.microsoft.com/office/powerpoint/2010/main" val="3677940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2015-04-22 15.27.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304800"/>
            <a:ext cx="7340600" cy="6096000"/>
          </a:xfrm>
          <a:prstGeom prst="rect">
            <a:avLst/>
          </a:prstGeom>
        </p:spPr>
      </p:pic>
      <p:sp>
        <p:nvSpPr>
          <p:cNvPr id="13" name="TextBox 12"/>
          <p:cNvSpPr txBox="1"/>
          <p:nvPr/>
        </p:nvSpPr>
        <p:spPr>
          <a:xfrm>
            <a:off x="889000" y="6077634"/>
            <a:ext cx="7340600" cy="646331"/>
          </a:xfrm>
          <a:prstGeom prst="rect">
            <a:avLst/>
          </a:prstGeom>
          <a:noFill/>
        </p:spPr>
        <p:txBody>
          <a:bodyPr wrap="square" rtlCol="0">
            <a:spAutoFit/>
          </a:bodyPr>
          <a:lstStyle/>
          <a:p>
            <a:r>
              <a:rPr lang="en-US" sz="1200" dirty="0" smtClean="0"/>
              <a:t>Figure  2.  Scoggins</a:t>
            </a:r>
            <a:r>
              <a:rPr lang="en-US" sz="1200" dirty="0"/>
              <a:t>, Pasto. 2012 Citizenship Gain.</a:t>
            </a:r>
            <a:r>
              <a:rPr lang="en-US" sz="1200" i="1" dirty="0"/>
              <a:t> Citizen Gain: The Economic Benefits of Naturalization for Immigrants and the Economy. </a:t>
            </a:r>
            <a:r>
              <a:rPr lang="en-US" sz="1200" dirty="0"/>
              <a:t>Center for the Study of Immigrant Integration. </a:t>
            </a:r>
            <a:r>
              <a:rPr lang="en-US" sz="1200" dirty="0">
                <a:hlinkClick r:id="rId3"/>
              </a:rPr>
              <a:t>http://csii.usc.edu/CitizenGain.htm</a:t>
            </a:r>
            <a:r>
              <a:rPr lang="en-US" sz="1200" dirty="0"/>
              <a:t> p. 7</a:t>
            </a:r>
          </a:p>
        </p:txBody>
      </p:sp>
    </p:spTree>
    <p:extLst>
      <p:ext uri="{BB962C8B-B14F-4D97-AF65-F5344CB8AC3E}">
        <p14:creationId xmlns:p14="http://schemas.microsoft.com/office/powerpoint/2010/main" val="2954222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800" dirty="0" smtClean="0">
                <a:solidFill>
                  <a:srgbClr val="0C6697"/>
                </a:solidFill>
              </a:rPr>
              <a:t>Eileen Auld</a:t>
            </a:r>
            <a:endParaRPr lang="en-US" sz="4800" dirty="0">
              <a:solidFill>
                <a:srgbClr val="0C6697"/>
              </a:solidFill>
            </a:endParaRPr>
          </a:p>
        </p:txBody>
      </p:sp>
      <p:sp>
        <p:nvSpPr>
          <p:cNvPr id="9" name="Text Placeholder 8"/>
          <p:cNvSpPr>
            <a:spLocks noGrp="1"/>
          </p:cNvSpPr>
          <p:nvPr>
            <p:ph type="subTitle" idx="1"/>
          </p:nvPr>
        </p:nvSpPr>
        <p:spPr/>
        <p:txBody>
          <a:bodyPr/>
          <a:lstStyle/>
          <a:p>
            <a:r>
              <a:rPr lang="en-US" dirty="0" smtClean="0"/>
              <a:t>Director, NY Tri State Market, Citi</a:t>
            </a:r>
            <a:endParaRPr lang="en-US" dirty="0"/>
          </a:p>
        </p:txBody>
      </p:sp>
      <p:pic>
        <p:nvPicPr>
          <p:cNvPr id="10" name="Picture 9" descr="citi-r_2c-blu_pos_rgb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3962400"/>
            <a:ext cx="2971800" cy="2040636"/>
          </a:xfrm>
          <a:prstGeom prst="rect">
            <a:avLst/>
          </a:prstGeom>
        </p:spPr>
      </p:pic>
    </p:spTree>
    <p:extLst>
      <p:ext uri="{BB962C8B-B14F-4D97-AF65-F5344CB8AC3E}">
        <p14:creationId xmlns:p14="http://schemas.microsoft.com/office/powerpoint/2010/main" val="2256710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12349</TotalTime>
  <Words>1786</Words>
  <Application>Microsoft Office PowerPoint</Application>
  <PresentationFormat>On-screen Show (4:3)</PresentationFormat>
  <Paragraphs>245</Paragraphs>
  <Slides>35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Brush Script MT</vt:lpstr>
      <vt:lpstr>Calibri</vt:lpstr>
      <vt:lpstr>Calisto MT</vt:lpstr>
      <vt:lpstr>Narkisim</vt:lpstr>
      <vt:lpstr>Wingdings</vt:lpstr>
      <vt:lpstr>Capital</vt:lpstr>
      <vt:lpstr>  CITIZENSHIP: A MEANS TO FINANCIAL EMPOWERMENT</vt:lpstr>
      <vt:lpstr>About the Initiative</vt:lpstr>
      <vt:lpstr>Introductions </vt:lpstr>
      <vt:lpstr>CITIZENSHIP &amp; FINANCIAL EMPOWERMENT</vt:lpstr>
      <vt:lpstr>Where are the 8.8 million eligible LPRs who are eligible to naturalize?</vt:lpstr>
      <vt:lpstr>Citizenship: A Catalyst For Financial Empowerment</vt:lpstr>
      <vt:lpstr>Citizenship: A Wise Return on Investment </vt:lpstr>
      <vt:lpstr>PowerPoint Presentation</vt:lpstr>
      <vt:lpstr>Eileen Auld</vt:lpstr>
      <vt:lpstr>Why citizenship?</vt:lpstr>
      <vt:lpstr>Immigrant  Financial Empowerment</vt:lpstr>
      <vt:lpstr>Naturalization + Financial Empowerment Strategies</vt:lpstr>
      <vt:lpstr>     Promoting Financial Inclusion for Immigrant Consumers with Community Development Credit Unions Cathie Mahon</vt:lpstr>
      <vt:lpstr>Who we are</vt:lpstr>
      <vt:lpstr>PowerPoint Presentation</vt:lpstr>
      <vt:lpstr>PowerPoint Presentation</vt:lpstr>
      <vt:lpstr>Citizenship Loans</vt:lpstr>
      <vt:lpstr>Loan Pilots</vt:lpstr>
      <vt:lpstr>Example: NWA Immigrant Asset-Building Initiative</vt:lpstr>
      <vt:lpstr>Other Examples </vt:lpstr>
      <vt:lpstr>Implementation Lessons Learned</vt:lpstr>
      <vt:lpstr>For more information</vt:lpstr>
      <vt:lpstr>Sonia Lin</vt:lpstr>
      <vt:lpstr>Program Elements</vt:lpstr>
      <vt:lpstr> </vt:lpstr>
      <vt:lpstr>PowerPoint Presentation</vt:lpstr>
      <vt:lpstr> Creating Financial Education Programs  for Aspiring Citizens  in Los Angeles    Joseph Bernardo, Policy Analyst Office of Immigrant Affairs, Los Angeles  </vt:lpstr>
      <vt:lpstr>The Case for  Financial Education</vt:lpstr>
      <vt:lpstr>Cities  for Citizenship</vt:lpstr>
      <vt:lpstr>Cities for Citizenship</vt:lpstr>
      <vt:lpstr>How Can Public and Private Partnerships Build Inclusion and Economic Empowerment Through Citizenship?</vt:lpstr>
      <vt:lpstr>Key Allies in Building Financial Empowerment </vt:lpstr>
      <vt:lpstr>Questions?</vt:lpstr>
      <vt:lpstr>Resources</vt:lpstr>
      <vt:lpstr>Thank you For Joining us!</vt:lpstr>
    </vt:vector>
  </TitlesOfParts>
  <Company>Colorado Immigrant Rights Coalition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FINDINV</dc:title>
  <dc:creator>Nicole Melaku</dc:creator>
  <cp:lastModifiedBy>Shena Elrington</cp:lastModifiedBy>
  <cp:revision>113</cp:revision>
  <dcterms:created xsi:type="dcterms:W3CDTF">2015-03-06T22:10:57Z</dcterms:created>
  <dcterms:modified xsi:type="dcterms:W3CDTF">2015-07-09T15:17:47Z</dcterms:modified>
</cp:coreProperties>
</file>